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59" r:id="rId4"/>
    <p:sldId id="260" r:id="rId5"/>
    <p:sldId id="262" r:id="rId6"/>
    <p:sldId id="275" r:id="rId7"/>
    <p:sldId id="280" r:id="rId8"/>
    <p:sldId id="278" r:id="rId9"/>
    <p:sldId id="336" r:id="rId10"/>
    <p:sldId id="279" r:id="rId11"/>
    <p:sldId id="287" r:id="rId12"/>
    <p:sldId id="288" r:id="rId13"/>
    <p:sldId id="274" r:id="rId14"/>
    <p:sldId id="283" r:id="rId15"/>
    <p:sldId id="298" r:id="rId16"/>
    <p:sldId id="325" r:id="rId17"/>
    <p:sldId id="284" r:id="rId18"/>
    <p:sldId id="335" r:id="rId19"/>
    <p:sldId id="285" r:id="rId20"/>
    <p:sldId id="289" r:id="rId21"/>
    <p:sldId id="291" r:id="rId22"/>
    <p:sldId id="297" r:id="rId23"/>
    <p:sldId id="296" r:id="rId24"/>
    <p:sldId id="294" r:id="rId25"/>
    <p:sldId id="295" r:id="rId26"/>
    <p:sldId id="293" r:id="rId27"/>
    <p:sldId id="326" r:id="rId28"/>
    <p:sldId id="305" r:id="rId29"/>
    <p:sldId id="307" r:id="rId30"/>
    <p:sldId id="306" r:id="rId31"/>
    <p:sldId id="299" r:id="rId32"/>
    <p:sldId id="300" r:id="rId33"/>
    <p:sldId id="303" r:id="rId34"/>
    <p:sldId id="301" r:id="rId35"/>
    <p:sldId id="302" r:id="rId36"/>
    <p:sldId id="304" r:id="rId37"/>
    <p:sldId id="308" r:id="rId38"/>
    <p:sldId id="266" r:id="rId39"/>
    <p:sldId id="328" r:id="rId40"/>
    <p:sldId id="267" r:id="rId41"/>
    <p:sldId id="329" r:id="rId42"/>
    <p:sldId id="272" r:id="rId43"/>
    <p:sldId id="270" r:id="rId44"/>
    <p:sldId id="319" r:id="rId45"/>
    <p:sldId id="320" r:id="rId46"/>
    <p:sldId id="273" r:id="rId47"/>
    <p:sldId id="327" r:id="rId48"/>
    <p:sldId id="331" r:id="rId49"/>
    <p:sldId id="334" r:id="rId50"/>
    <p:sldId id="333" r:id="rId51"/>
    <p:sldId id="332" r:id="rId52"/>
    <p:sldId id="269" r:id="rId53"/>
    <p:sldId id="313" r:id="rId54"/>
    <p:sldId id="321" r:id="rId55"/>
    <p:sldId id="311" r:id="rId56"/>
    <p:sldId id="315" r:id="rId57"/>
    <p:sldId id="316" r:id="rId58"/>
    <p:sldId id="317" r:id="rId59"/>
    <p:sldId id="310" r:id="rId60"/>
    <p:sldId id="271" r:id="rId61"/>
    <p:sldId id="309" r:id="rId62"/>
    <p:sldId id="339" r:id="rId63"/>
    <p:sldId id="341" r:id="rId64"/>
    <p:sldId id="343" r:id="rId65"/>
    <p:sldId id="342" r:id="rId66"/>
    <p:sldId id="344" r:id="rId67"/>
    <p:sldId id="345" r:id="rId68"/>
    <p:sldId id="324" r:id="rId69"/>
    <p:sldId id="337" r:id="rId70"/>
    <p:sldId id="338" r:id="rId71"/>
    <p:sldId id="322" r:id="rId72"/>
    <p:sldId id="346" r:id="rId73"/>
    <p:sldId id="347" r:id="rId74"/>
    <p:sldId id="340" r:id="rId75"/>
    <p:sldId id="323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9" autoAdjust="0"/>
    <p:restoredTop sz="94660"/>
  </p:normalViewPr>
  <p:slideViewPr>
    <p:cSldViewPr snapToGrid="0" snapToObjects="1">
      <p:cViewPr>
        <p:scale>
          <a:sx n="85" d="100"/>
          <a:sy n="85" d="100"/>
        </p:scale>
        <p:origin x="-208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67549-B91A-E944-9EDC-2FD7F23EA62D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0ABC3-930E-AD4F-9D10-C22A876D9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14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r>
              <a:rPr lang="en-US" baseline="0" dirty="0" smtClean="0"/>
              <a:t> Science Motto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 use of the threading operator when exploring the data – apply various functions</a:t>
            </a:r>
            <a:r>
              <a:rPr lang="en-US" baseline="0" dirty="0" smtClean="0"/>
              <a:t> over the data to get what we want from the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I’ve collected a bunch of different data using different tools,</a:t>
            </a:r>
            <a:r>
              <a:rPr lang="en-US" baseline="0" dirty="0" smtClean="0"/>
              <a:t> iterating the approach along the way. </a:t>
            </a:r>
            <a:endParaRPr lang="en-US" dirty="0" smtClean="0"/>
          </a:p>
          <a:p>
            <a:r>
              <a:rPr lang="en-US" dirty="0" smtClean="0"/>
              <a:t>Imported data using Ruby/Java – web driver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nokogiri</a:t>
            </a:r>
            <a:r>
              <a:rPr lang="en-US" baseline="0" dirty="0" smtClean="0"/>
              <a:t> &amp; mechanize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time I hadn’t done much stuff with</a:t>
            </a:r>
            <a:r>
              <a:rPr lang="en-US" baseline="0" dirty="0" smtClean="0"/>
              <a:t> graphs but I’d read that they were very good for modeling data with lots of dimensions so I thought I’d try it out</a:t>
            </a:r>
          </a:p>
          <a:p>
            <a:r>
              <a:rPr lang="en-US" baseline="0" dirty="0" smtClean="0"/>
              <a:t>I’m using neo4j  but there are other graph databases around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It’s easy to get carried away when you get into scraping mode so from my foolishness I’ve come up with a few observations to save you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We do an index lookup to find all the players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Then we follow</a:t>
            </a:r>
            <a:r>
              <a:rPr lang="en-US" baseline="0" dirty="0" smtClean="0"/>
              <a:t> the ‘played’ relationship from a player to find their performance in matches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Then we return the player and add up any goals they scored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Investigate URI structure for a bit – avoid writing a crawler if you can – it is </a:t>
            </a:r>
            <a:r>
              <a:rPr lang="en-US" baseline="0" dirty="0" err="1" smtClean="0"/>
              <a:t>paiiiiin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one which requires</a:t>
            </a:r>
            <a:r>
              <a:rPr lang="en-US" baseline="0" dirty="0" smtClean="0"/>
              <a:t> us to take the player’s nationality into account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match </a:t>
            </a:r>
            <a:r>
              <a:rPr lang="en-US" dirty="0" err="1" smtClean="0"/>
              <a:t>Opta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started to have</a:t>
            </a:r>
            <a:r>
              <a:rPr lang="en-US" baseline="0" dirty="0" smtClean="0"/>
              <a:t> some questions which I thought should be based on team rankings: do players only score against rubbish teams? Who’s actually the best team in the Champions League for a given season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If all the teams play each other then it’s fair to say that the team that finishes in first is the best one e.g. league competitions.</a:t>
            </a:r>
            <a:r>
              <a:rPr lang="en-US" baseline="0" dirty="0" smtClean="0"/>
              <a:t> We can then take the final position as a reasonable indicator of the team’s skill.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 </a:t>
            </a:r>
            <a:r>
              <a:rPr lang="en-US" dirty="0" err="1" smtClean="0"/>
              <a:t>vs</a:t>
            </a:r>
            <a:r>
              <a:rPr lang="en-US" dirty="0" smtClean="0"/>
              <a:t> Subjective Rankings</a:t>
            </a:r>
          </a:p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In competitions where everybody </a:t>
            </a:r>
            <a:r>
              <a:rPr lang="en-US" dirty="0" err="1" smtClean="0"/>
              <a:t>doesn</a:t>
            </a:r>
            <a:r>
              <a:rPr lang="fr-FR" dirty="0" smtClean="0"/>
              <a:t>’</a:t>
            </a:r>
            <a:r>
              <a:rPr lang="en-US" dirty="0" smtClean="0"/>
              <a:t>t play everybody else it’s a different story and there are different approaches we can take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Subjective – a human decides part of the ranking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e.g. UEFA coefficient – give points for each round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Objective – use statistical basis to come up with a model for rankings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>
              <a:buFontTx/>
              <a:buNone/>
            </a:pPr>
            <a:r>
              <a:rPr lang="en-US" dirty="0" smtClean="0"/>
              <a:t>e.g. UEFA coefficient – give points for each round and add</a:t>
            </a:r>
            <a:r>
              <a:rPr lang="en-US" baseline="0" dirty="0" smtClean="0"/>
              <a:t> country coefficient too. </a:t>
            </a:r>
            <a:endParaRPr lang="en-US" dirty="0" smtClean="0"/>
          </a:p>
          <a:p>
            <a:r>
              <a:rPr lang="en-US" dirty="0" smtClean="0"/>
              <a:t>ATP Tennis – someone decides the importance of different tournaments</a:t>
            </a:r>
            <a:r>
              <a:rPr lang="en-US" baseline="0" dirty="0" smtClean="0"/>
              <a:t> and points are assigned appropriately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www.lifewithalacrity.com</a:t>
            </a:r>
            <a:r>
              <a:rPr lang="en-US" dirty="0" smtClean="0"/>
              <a:t>/2006/01/</a:t>
            </a:r>
            <a:r>
              <a:rPr lang="en-US" dirty="0" err="1" smtClean="0"/>
              <a:t>ranking_systems.html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 </a:t>
            </a:r>
            <a:r>
              <a:rPr lang="en-AU" dirty="0" err="1" smtClean="0"/>
              <a:t>Elo</a:t>
            </a:r>
            <a:r>
              <a:rPr lang="en-AU" dirty="0" smtClean="0"/>
              <a:t> Rating System</a:t>
            </a:r>
          </a:p>
          <a:p>
            <a:endParaRPr lang="en-AU" dirty="0" smtClean="0"/>
          </a:p>
          <a:p>
            <a:pPr marL="285750" indent="-285750">
              <a:buFontTx/>
              <a:buChar char="-"/>
            </a:pPr>
            <a:r>
              <a:rPr lang="en-AU" dirty="0" smtClean="0"/>
              <a:t>Most famously used in chess</a:t>
            </a:r>
          </a:p>
          <a:p>
            <a:pPr marL="285750" indent="-285750">
              <a:buFontTx/>
              <a:buChar char="-"/>
            </a:pPr>
            <a:r>
              <a:rPr lang="en-AU" dirty="0" smtClean="0"/>
              <a:t>Takes into account the importance of the match and the probability that each team will win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</a:p>
          <a:p>
            <a:r>
              <a:rPr lang="en-US" dirty="0" err="1" smtClean="0"/>
              <a:t>Elo's</a:t>
            </a:r>
            <a:r>
              <a:rPr lang="en-US" dirty="0" smtClean="0"/>
              <a:t> central assumption was that the chess performance of each player in each game is a normally distributed random variable.</a:t>
            </a:r>
          </a:p>
          <a:p>
            <a:r>
              <a:rPr lang="en-US" dirty="0" smtClean="0"/>
              <a:t>A 200 point rating difference means a player has a 75% chance</a:t>
            </a:r>
            <a:r>
              <a:rPr lang="en-US" baseline="0" dirty="0" smtClean="0"/>
              <a:t> of winning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scrape live – download</a:t>
            </a:r>
            <a:r>
              <a:rPr lang="en-US" baseline="0" dirty="0" smtClean="0"/>
              <a:t> it to disk -&gt; you will forget to get something and it’s painful having to go over the network next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probabilities of wins – if you’re expected to win and you lose then you get </a:t>
            </a:r>
            <a:r>
              <a:rPr lang="en-US" dirty="0" err="1" smtClean="0"/>
              <a:t>penalised</a:t>
            </a:r>
            <a:r>
              <a:rPr lang="en-US" dirty="0" smtClean="0"/>
              <a:t> quite</a:t>
            </a:r>
            <a:r>
              <a:rPr lang="en-US" baseline="0" dirty="0" smtClean="0"/>
              <a:t> heavily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don’t gain much if you win, but you lose a lot</a:t>
            </a:r>
            <a:r>
              <a:rPr lang="en-US" baseline="0" dirty="0" smtClean="0"/>
              <a:t> if you lose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</a:p>
          <a:p>
            <a:r>
              <a:rPr lang="en-US" baseline="0" dirty="0" smtClean="0"/>
              <a:t>CFR </a:t>
            </a:r>
            <a:r>
              <a:rPr lang="en-US" baseline="0" dirty="0" err="1" smtClean="0"/>
              <a:t>Cluj</a:t>
            </a:r>
            <a:r>
              <a:rPr lang="en-US" baseline="0" dirty="0" smtClean="0"/>
              <a:t> end up so high because they won 2 dead rubbers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Barcelona are missing, they won early games when</a:t>
            </a:r>
            <a:r>
              <a:rPr lang="en-US" baseline="0" dirty="0" smtClean="0"/>
              <a:t> everyone was closely ranked but then lost points late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 rating – we put everyone at the same rating initially</a:t>
            </a:r>
          </a:p>
          <a:p>
            <a:r>
              <a:rPr lang="en-US" dirty="0" smtClean="0"/>
              <a:t>Which means if you beat Barcelona right at the beginning </a:t>
            </a:r>
          </a:p>
          <a:p>
            <a:r>
              <a:rPr lang="en-US" dirty="0" smtClean="0"/>
              <a:t>Then it’s the same as beating another weaker team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We’ll build</a:t>
            </a:r>
            <a:r>
              <a:rPr lang="en-US" baseline="0" dirty="0" smtClean="0"/>
              <a:t> a base rating for teams from the previous 9 seasons</a:t>
            </a:r>
            <a:endParaRPr lang="en-US" dirty="0" smtClean="0"/>
          </a:p>
          <a:p>
            <a:r>
              <a:rPr lang="en-US" dirty="0" smtClean="0"/>
              <a:t>We include</a:t>
            </a:r>
            <a:r>
              <a:rPr lang="en-US" baseline="0" dirty="0" smtClean="0"/>
              <a:t> all the matches from 2004 until 2012 to get base ratings that we can use for 2012/2013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ranking of some teams</a:t>
            </a:r>
            <a:r>
              <a:rPr lang="en-US" baseline="0" dirty="0" smtClean="0"/>
              <a:t> that didn’t even participate is higher than those that did! </a:t>
            </a:r>
            <a:endParaRPr lang="en-US" dirty="0" smtClean="0"/>
          </a:p>
          <a:p>
            <a:r>
              <a:rPr lang="en-US" dirty="0" smtClean="0"/>
              <a:t>Which</a:t>
            </a:r>
            <a:r>
              <a:rPr lang="en-US" baseline="0" dirty="0" smtClean="0"/>
              <a:t> means that for the teams participating in last year’s Champions League we end up with the following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encounter number one but the other two don’t matter so much to us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one applies to us – we need to run it over a few seasons worth of matches to get </a:t>
            </a:r>
            <a:r>
              <a:rPr lang="en-US" smtClean="0"/>
              <a:t>accurate rankings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Use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– it’s awesome – get a list of files and give it to </a:t>
            </a:r>
            <a:r>
              <a:rPr lang="en-US" baseline="0" dirty="0" err="1" smtClean="0"/>
              <a:t>wget</a:t>
            </a:r>
            <a:r>
              <a:rPr lang="en-US" baseline="0" dirty="0" smtClean="0"/>
              <a:t> &amp; </a:t>
            </a:r>
            <a:r>
              <a:rPr lang="en-US" baseline="0" dirty="0" err="1" smtClean="0"/>
              <a:t>xargs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the</a:t>
            </a:r>
            <a:r>
              <a:rPr lang="en-US" baseline="0" dirty="0" smtClean="0"/>
              <a:t> code looks like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we do each team individually and go across the matches each</a:t>
            </a:r>
            <a:r>
              <a:rPr lang="en-US" baseline="0" dirty="0" smtClean="0"/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means</a:t>
            </a:r>
            <a:r>
              <a:rPr lang="en-US" baseline="0" dirty="0" smtClean="0"/>
              <a:t> that each opponent is the same because they all have a 1500/350 ranking/rd. </a:t>
            </a:r>
          </a:p>
          <a:p>
            <a:r>
              <a:rPr lang="en-US" baseline="0" dirty="0" smtClean="0"/>
              <a:t>Doesn’t take the difficulty of opponent into account at all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we apply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Glicko</a:t>
            </a:r>
            <a:r>
              <a:rPr lang="en-US" baseline="0" dirty="0" smtClean="0"/>
              <a:t> over all the seasons – one way that the chess guys use the RD value is to exclude teams over a certain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</a:t>
            </a:r>
            <a:r>
              <a:rPr lang="en-US" dirty="0" err="1" smtClean="0"/>
              <a:t>Glicko</a:t>
            </a:r>
            <a:r>
              <a:rPr lang="en-US" baseline="0" dirty="0" smtClean="0"/>
              <a:t> if we only include the teams that played this season – this one gives a lot of credit for winning games and the early qualifying games seem to distort because they all have the same impact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still haven’t quite worked out how to use these to properly rank teams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found while looking through the rankings that I believed them to be ‘wrong’. Barcelona should be the best!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Glicko</a:t>
            </a:r>
            <a:r>
              <a:rPr lang="en-US" baseline="0" dirty="0" smtClean="0"/>
              <a:t> 2 – adds a volatility score which allows us to set a more accurate ranking for people depending on whether they are achieving erratic or stable results - http://</a:t>
            </a:r>
            <a:r>
              <a:rPr lang="en-US" baseline="0" dirty="0" err="1" smtClean="0"/>
              <a:t>chess.stackexchange.com</a:t>
            </a:r>
            <a:r>
              <a:rPr lang="en-US" baseline="0" dirty="0" smtClean="0"/>
              <a:t>/questions/1260/glicko-2-rating-system-bug-or-exploit</a:t>
            </a:r>
            <a:endParaRPr lang="en-US" dirty="0" smtClean="0"/>
          </a:p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Harkness</a:t>
            </a:r>
            <a:r>
              <a:rPr lang="en-US" dirty="0" smtClean="0"/>
              <a:t> –</a:t>
            </a:r>
            <a:r>
              <a:rPr lang="en-US" baseline="0" dirty="0" smtClean="0"/>
              <a:t> originally used for chess. Used a simpler algorithm by averaging the opponents ranking and then adjusts your ranking based on that, not taking current one into account</a:t>
            </a:r>
            <a:endParaRPr lang="en-US" dirty="0" smtClean="0"/>
          </a:p>
          <a:p>
            <a:r>
              <a:rPr lang="en-US" dirty="0" smtClean="0"/>
              <a:t>True</a:t>
            </a:r>
            <a:r>
              <a:rPr lang="en-US" baseline="0" dirty="0" smtClean="0"/>
              <a:t> Skill – used by Microsoft for Xbox Live rankings (http://</a:t>
            </a:r>
            <a:r>
              <a:rPr lang="en-US" baseline="0" dirty="0" err="1" smtClean="0"/>
              <a:t>research.microsoft.com</a:t>
            </a:r>
            <a:r>
              <a:rPr lang="en-US" baseline="0" dirty="0" smtClean="0"/>
              <a:t>/en-us/projects/</a:t>
            </a:r>
            <a:r>
              <a:rPr lang="en-US" baseline="0" dirty="0" err="1" smtClean="0"/>
              <a:t>trueskill</a:t>
            </a:r>
            <a:r>
              <a:rPr lang="en-US" baseline="0" dirty="0" smtClean="0"/>
              <a:t>/)</a:t>
            </a:r>
          </a:p>
          <a:p>
            <a:r>
              <a:rPr lang="en-US" baseline="0" dirty="0" err="1" smtClean="0"/>
              <a:t>eGenesis</a:t>
            </a:r>
            <a:r>
              <a:rPr lang="en-US" baseline="0" dirty="0" smtClean="0"/>
              <a:t> – designed to reduce the impact of cheating by creating fake players - http://</a:t>
            </a:r>
            <a:r>
              <a:rPr lang="en-US" baseline="0" dirty="0" err="1" smtClean="0"/>
              <a:t>chronx.com</a:t>
            </a:r>
            <a:r>
              <a:rPr lang="en-US" baseline="0" dirty="0" smtClean="0"/>
              <a:t>/live/</a:t>
            </a:r>
            <a:r>
              <a:rPr lang="en-US" baseline="0" dirty="0" err="1" smtClean="0"/>
              <a:t>index.php?topic</a:t>
            </a:r>
            <a:r>
              <a:rPr lang="en-US" baseline="0" dirty="0" smtClean="0"/>
              <a:t>=739.0</a:t>
            </a:r>
          </a:p>
          <a:p>
            <a:r>
              <a:rPr lang="en-US" baseline="0" dirty="0" smtClean="0"/>
              <a:t>USATT – used for table tennis rankings. Similar to </a:t>
            </a:r>
            <a:r>
              <a:rPr lang="en-US" baseline="0" dirty="0" err="1" smtClean="0"/>
              <a:t>Elo</a:t>
            </a:r>
            <a:r>
              <a:rPr lang="en-US" baseline="0" dirty="0" smtClean="0"/>
              <a:t> but also takes uncertainty into account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Perron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Theorem &amp; The Ranking of football teams - https://</a:t>
            </a:r>
            <a:r>
              <a:rPr lang="en-US" baseline="0" dirty="0" err="1" smtClean="0"/>
              <a:t>umdrive.memphis.edu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ccrousse</a:t>
            </a:r>
            <a:r>
              <a:rPr lang="en-US" baseline="0" dirty="0" smtClean="0"/>
              <a:t>/public/MATH%207375/</a:t>
            </a:r>
            <a:r>
              <a:rPr lang="en-US" baseline="0" dirty="0" err="1" smtClean="0"/>
              <a:t>PERRON.pdf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try to use this work flow for data work – separate the</a:t>
            </a:r>
            <a:r>
              <a:rPr lang="en-US" baseline="0" dirty="0" smtClean="0"/>
              <a:t> steps, don’t mash them together. Then you can do them in different </a:t>
            </a:r>
            <a:r>
              <a:rPr lang="en-US" baseline="0" dirty="0" err="1" smtClean="0"/>
              <a:t>languagse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0ABC3-930E-AD4F-9D10-C22A876D97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4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6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21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85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92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9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0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03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50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7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6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93B74-E85D-2642-8A5B-EDB42AF451CE}" type="datetimeFigureOut">
              <a:rPr lang="en-US" smtClean="0"/>
              <a:t>12/09/2013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92510-3559-6D43-AF3C-919D34C10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3.xml"/><Relationship Id="rId5" Type="http://schemas.openxmlformats.org/officeDocument/2006/relationships/image" Target="../media/image2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eedham/ranking-algorithms" TargetMode="External"/><Relationship Id="rId4" Type="http://schemas.openxmlformats.org/officeDocument/2006/relationships/hyperlink" Target="https://github.com/mneedham/ranking-algorithms/blob/master/data-science-london.pptx" TargetMode="External"/><Relationship Id="rId5" Type="http://schemas.openxmlformats.org/officeDocument/2006/relationships/hyperlink" Target="http://www.markhneedham.com/blog/category/ranking-systems-rese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713" y="1985281"/>
            <a:ext cx="8744857" cy="1470025"/>
          </a:xfrm>
        </p:spPr>
        <p:txBody>
          <a:bodyPr>
            <a:noAutofit/>
          </a:bodyPr>
          <a:lstStyle/>
          <a:p>
            <a:r>
              <a:rPr lang="en-US" sz="6000" dirty="0" smtClean="0"/>
              <a:t>Exploring football data using </a:t>
            </a:r>
            <a:r>
              <a:rPr lang="en-US" sz="6000" dirty="0" err="1" smtClean="0"/>
              <a:t>Clojure</a:t>
            </a:r>
            <a:r>
              <a:rPr lang="en-US" sz="6000" dirty="0" smtClean="0"/>
              <a:t> and friends</a:t>
            </a:r>
            <a:endParaRPr lang="en-US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0477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/>
            </a:r>
            <a:br>
              <a:rPr lang="en-US" sz="2800" dirty="0" smtClean="0">
                <a:solidFill>
                  <a:schemeClr val="tx1"/>
                </a:solidFill>
              </a:rPr>
            </a:br>
            <a:r>
              <a:rPr lang="en-US" sz="5400" dirty="0" smtClean="0">
                <a:solidFill>
                  <a:schemeClr val="tx1"/>
                </a:solidFill>
              </a:rPr>
              <a:t>@</a:t>
            </a:r>
            <a:r>
              <a:rPr lang="en-US" sz="5400" dirty="0" err="1" smtClean="0">
                <a:solidFill>
                  <a:schemeClr val="tx1"/>
                </a:solidFill>
              </a:rPr>
              <a:t>markhneedham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900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29095" y="566315"/>
            <a:ext cx="85303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def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</a:t>
            </a:r>
          </a:p>
          <a:p>
            <a:r>
              <a:rPr lang="en-US" sz="2400" b="1" dirty="0">
                <a:latin typeface="Monaco"/>
                <a:cs typeface="Monaco"/>
              </a:rPr>
              <a:t> </a:t>
            </a:r>
            <a:r>
              <a:rPr lang="en-US" sz="2400" b="1" dirty="0" smtClean="0">
                <a:latin typeface="Monaco"/>
                <a:cs typeface="Monaco"/>
              </a:rPr>
              <a:t> "http://</a:t>
            </a:r>
            <a:r>
              <a:rPr lang="en-US" sz="2400" b="1" dirty="0" err="1" smtClean="0">
                <a:latin typeface="Monaco"/>
                <a:cs typeface="Monaco"/>
              </a:rPr>
              <a:t>www.premierleague.com</a:t>
            </a:r>
            <a:r>
              <a:rPr lang="en-US" sz="2400" b="1" dirty="0" smtClean="0">
                <a:latin typeface="Monaco"/>
                <a:cs typeface="Monaco"/>
              </a:rPr>
              <a:t>/en-</a:t>
            </a:r>
            <a:r>
              <a:rPr lang="en-US" sz="2400" b="1" dirty="0" err="1" smtClean="0">
                <a:latin typeface="Monaco"/>
                <a:cs typeface="Monaco"/>
              </a:rPr>
              <a:t>gb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matchday</a:t>
            </a:r>
            <a:r>
              <a:rPr lang="en-US" sz="2400" b="1" dirty="0" smtClean="0">
                <a:latin typeface="Monaco"/>
                <a:cs typeface="Monaco"/>
              </a:rPr>
              <a:t>/</a:t>
            </a:r>
            <a:r>
              <a:rPr lang="en-US" sz="2400" b="1" dirty="0" err="1" smtClean="0">
                <a:latin typeface="Monaco"/>
                <a:cs typeface="Monaco"/>
              </a:rPr>
              <a:t>league-table.html?season</a:t>
            </a:r>
            <a:r>
              <a:rPr lang="en-US" sz="2400" b="1" dirty="0" smtClean="0">
                <a:latin typeface="Monaco"/>
                <a:cs typeface="Monaco"/>
              </a:rPr>
              <a:t>=")</a:t>
            </a:r>
          </a:p>
          <a:p>
            <a:endParaRPr lang="en-US" sz="2400" b="1" dirty="0" smtClean="0">
              <a:latin typeface="Monaco"/>
              <a:cs typeface="Monaco"/>
            </a:endParaRPr>
          </a:p>
          <a:p>
            <a:r>
              <a:rPr lang="en-US" sz="2400" b="1" dirty="0" smtClean="0">
                <a:latin typeface="Monaco"/>
                <a:cs typeface="Monaco"/>
              </a:rPr>
              <a:t>(</a:t>
            </a:r>
            <a:r>
              <a:rPr lang="en-US" sz="2400" b="1" dirty="0" err="1" smtClean="0">
                <a:latin typeface="Monaco"/>
                <a:cs typeface="Monaco"/>
              </a:rPr>
              <a:t>doseq</a:t>
            </a:r>
            <a:r>
              <a:rPr lang="en-US" sz="2400" b="1" dirty="0" smtClean="0">
                <a:latin typeface="Monaco"/>
                <a:cs typeface="Monaco"/>
              </a:rPr>
              <a:t> [season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(map (</a:t>
            </a:r>
            <a:r>
              <a:rPr lang="en-US" sz="2400" b="1" dirty="0" err="1" smtClean="0">
                <a:latin typeface="Monaco"/>
                <a:cs typeface="Monaco"/>
              </a:rPr>
              <a:t>fn</a:t>
            </a:r>
            <a:r>
              <a:rPr lang="en-US" sz="2400" b="1" dirty="0" smtClean="0">
                <a:latin typeface="Monaco"/>
                <a:cs typeface="Monaco"/>
              </a:rPr>
              <a:t> [[y1 y2]]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(</a:t>
            </a:r>
            <a:r>
              <a:rPr lang="en-US" sz="2400" b="1" dirty="0" err="1" smtClean="0">
                <a:latin typeface="Monaco"/>
                <a:cs typeface="Monaco"/>
              </a:rPr>
              <a:t>str</a:t>
            </a:r>
            <a:r>
              <a:rPr lang="en-US" sz="2400" b="1" dirty="0" smtClean="0">
                <a:latin typeface="Monaco"/>
                <a:cs typeface="Monaco"/>
              </a:rPr>
              <a:t> base-</a:t>
            </a:r>
            <a:r>
              <a:rPr lang="en-US" sz="2400" b="1" dirty="0" err="1" smtClean="0">
                <a:latin typeface="Monaco"/>
                <a:cs typeface="Monaco"/>
              </a:rPr>
              <a:t>uri</a:t>
            </a:r>
            <a:r>
              <a:rPr lang="en-US" sz="2400" b="1" dirty="0" smtClean="0">
                <a:latin typeface="Monaco"/>
                <a:cs typeface="Monaco"/>
              </a:rPr>
              <a:t> y1 "-" y2 ))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(</a:t>
            </a:r>
            <a:r>
              <a:rPr lang="en-US" sz="2400" b="1" dirty="0" err="1" smtClean="0">
                <a:latin typeface="Monaco"/>
                <a:cs typeface="Monaco"/>
              </a:rPr>
              <a:t>zipmap</a:t>
            </a:r>
            <a:r>
              <a:rPr lang="en-US" sz="2400" b="1" dirty="0" smtClean="0">
                <a:latin typeface="Monaco"/>
                <a:cs typeface="Monaco"/>
              </a:rPr>
              <a:t> (range 1992 2013)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                   (range 1993 2014)) )]</a:t>
            </a:r>
          </a:p>
          <a:p>
            <a:r>
              <a:rPr lang="en-US" sz="2400" b="1" dirty="0" smtClean="0">
                <a:latin typeface="Monaco"/>
                <a:cs typeface="Monaco"/>
              </a:rPr>
              <a:t>  (</a:t>
            </a:r>
            <a:r>
              <a:rPr lang="en-US" sz="2400" b="1" dirty="0" err="1" smtClean="0">
                <a:latin typeface="Monaco"/>
                <a:cs typeface="Monaco"/>
              </a:rPr>
              <a:t>println</a:t>
            </a:r>
            <a:r>
              <a:rPr lang="en-US" sz="2400" b="1" dirty="0" smtClean="0">
                <a:latin typeface="Monaco"/>
                <a:cs typeface="Monaco"/>
              </a:rPr>
              <a:t> season))</a:t>
            </a:r>
            <a:endParaRPr lang="en-US" sz="24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Extract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42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My Data work flow</a:t>
            </a:r>
            <a:endParaRPr lang="en-US" sz="4000" dirty="0"/>
          </a:p>
        </p:txBody>
      </p:sp>
      <p:sp>
        <p:nvSpPr>
          <p:cNvPr id="8" name="Rounded Rectangle 7"/>
          <p:cNvSpPr/>
          <p:nvPr/>
        </p:nvSpPr>
        <p:spPr>
          <a:xfrm>
            <a:off x="3428539" y="2445129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endParaRPr lang="en-US" sz="4000" dirty="0"/>
          </a:p>
        </p:txBody>
      </p:sp>
      <p:sp>
        <p:nvSpPr>
          <p:cNvPr id="10" name="Rounded Rectangle 9"/>
          <p:cNvSpPr/>
          <p:nvPr/>
        </p:nvSpPr>
        <p:spPr>
          <a:xfrm>
            <a:off x="148251" y="2436874"/>
            <a:ext cx="2389912" cy="126992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By hand/</a:t>
            </a:r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1" name="Rounded Rectangle 10"/>
          <p:cNvSpPr/>
          <p:nvPr/>
        </p:nvSpPr>
        <p:spPr>
          <a:xfrm>
            <a:off x="6653322" y="2449582"/>
            <a:ext cx="2389912" cy="1280930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endParaRPr lang="en-US" sz="4000" dirty="0"/>
          </a:p>
        </p:txBody>
      </p:sp>
      <p:sp>
        <p:nvSpPr>
          <p:cNvPr id="16" name="Right Arrow 15"/>
          <p:cNvSpPr/>
          <p:nvPr/>
        </p:nvSpPr>
        <p:spPr>
          <a:xfrm>
            <a:off x="2651457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904271" y="2883063"/>
            <a:ext cx="686551" cy="42902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6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Clojure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Enlive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emacs</a:t>
            </a:r>
            <a:r>
              <a:rPr lang="en-US" sz="4000" dirty="0" smtClean="0">
                <a:sym typeface="Wingdings"/>
              </a:rPr>
              <a:t> + </a:t>
            </a:r>
            <a:r>
              <a:rPr lang="en-US" sz="4000" dirty="0" err="1" smtClean="0">
                <a:sym typeface="Wingdings"/>
              </a:rPr>
              <a:t>nrepl</a:t>
            </a:r>
            <a:r>
              <a:rPr lang="en-US" sz="4000" dirty="0" smtClean="0">
                <a:sym typeface="Wingdings"/>
              </a:rPr>
              <a:t> = #win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08" y="254000"/>
            <a:ext cx="5443481" cy="544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9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What are they?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72573" y="1526922"/>
            <a:ext cx="89081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Clojure</a:t>
            </a:r>
            <a:r>
              <a:rPr lang="en-US" sz="3800" dirty="0" smtClean="0"/>
              <a:t> – A JVM based LISP dialect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Enlive</a:t>
            </a:r>
            <a:r>
              <a:rPr lang="en-US" sz="3800" dirty="0" smtClean="0"/>
              <a:t> – A selector based </a:t>
            </a:r>
            <a:r>
              <a:rPr lang="en-US" sz="3800" dirty="0" err="1" smtClean="0"/>
              <a:t>templating</a:t>
            </a:r>
            <a:r>
              <a:rPr lang="en-US" sz="3800" dirty="0" smtClean="0"/>
              <a:t> library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nrepl</a:t>
            </a:r>
            <a:r>
              <a:rPr lang="en-US" sz="3800" dirty="0" smtClean="0"/>
              <a:t> – A </a:t>
            </a:r>
            <a:r>
              <a:rPr lang="en-US" sz="3800" dirty="0" err="1" smtClean="0"/>
              <a:t>Clojure</a:t>
            </a:r>
            <a:r>
              <a:rPr lang="en-US" sz="3800" dirty="0" smtClean="0"/>
              <a:t> REPL</a:t>
            </a:r>
          </a:p>
          <a:p>
            <a:pPr marL="571500" indent="-571500">
              <a:buFont typeface="Arial"/>
              <a:buChar char="•"/>
            </a:pPr>
            <a:r>
              <a:rPr lang="en-US" sz="3800" dirty="0" err="1" smtClean="0"/>
              <a:t>Emacs</a:t>
            </a:r>
            <a:r>
              <a:rPr lang="en-US" sz="3800" dirty="0" smtClean="0"/>
              <a:t> – an editor with </a:t>
            </a:r>
            <a:r>
              <a:rPr lang="en-US" sz="3800" dirty="0" err="1" smtClean="0"/>
              <a:t>nrepl</a:t>
            </a:r>
            <a:r>
              <a:rPr lang="en-US" sz="3800" dirty="0" smtClean="0"/>
              <a:t> integration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223654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(ns ranking-</a:t>
            </a:r>
            <a:r>
              <a:rPr lang="en-US" sz="2500" dirty="0" err="1" smtClean="0">
                <a:latin typeface="Monaco"/>
                <a:cs typeface="Monaco"/>
              </a:rPr>
              <a:t>algorithms.uefa</a:t>
            </a:r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  (:use [</a:t>
            </a:r>
            <a:r>
              <a:rPr lang="en-US" sz="2500" dirty="0" err="1" smtClean="0">
                <a:latin typeface="Monaco"/>
                <a:cs typeface="Monaco"/>
              </a:rPr>
              <a:t>net.cgrand.enlive</a:t>
            </a:r>
            <a:r>
              <a:rPr lang="en-US" sz="2500" dirty="0" smtClean="0">
                <a:latin typeface="Monaco"/>
                <a:cs typeface="Monaco"/>
              </a:rPr>
              <a:t>-html]))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fetch-page</a:t>
            </a:r>
          </a:p>
          <a:p>
            <a:r>
              <a:rPr lang="en-US" sz="2500" dirty="0" smtClean="0">
                <a:latin typeface="Monaco"/>
                <a:cs typeface="Monaco"/>
              </a:rPr>
              <a:t>  [file-path]</a:t>
            </a:r>
          </a:p>
          <a:p>
            <a:r>
              <a:rPr lang="en-US" sz="2500" dirty="0" smtClean="0">
                <a:latin typeface="Monaco"/>
                <a:cs typeface="Monaco"/>
              </a:rPr>
              <a:t>  (html-resource</a:t>
            </a:r>
          </a:p>
          <a:p>
            <a:r>
              <a:rPr lang="en-US" sz="2500" dirty="0" smtClean="0">
                <a:latin typeface="Monaco"/>
                <a:cs typeface="Monaco"/>
              </a:rPr>
              <a:t>   (</a:t>
            </a:r>
            <a:r>
              <a:rPr lang="en-US" sz="2500" dirty="0" err="1" smtClean="0">
                <a:latin typeface="Monaco"/>
                <a:cs typeface="Monaco"/>
              </a:rPr>
              <a:t>java.io.StringReader</a:t>
            </a:r>
            <a:r>
              <a:rPr lang="en-US" sz="2500" dirty="0" smtClean="0">
                <a:latin typeface="Monaco"/>
                <a:cs typeface="Monaco"/>
              </a:rPr>
              <a:t>. (slurp file-path))))</a:t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/>
            </a:r>
            <a:br>
              <a:rPr lang="en-US" sz="2500" dirty="0" smtClean="0">
                <a:latin typeface="Monaco"/>
                <a:cs typeface="Monaco"/>
              </a:rPr>
            </a:br>
            <a:r>
              <a:rPr lang="en-US" sz="2500" dirty="0" smtClean="0">
                <a:latin typeface="Monaco"/>
                <a:cs typeface="Monaco"/>
              </a:rPr>
              <a:t>(</a:t>
            </a:r>
            <a:r>
              <a:rPr lang="en-US" sz="2500" dirty="0" err="1" smtClean="0">
                <a:latin typeface="Monaco"/>
                <a:cs typeface="Monaco"/>
              </a:rPr>
              <a:t>defn</a:t>
            </a:r>
            <a:r>
              <a:rPr lang="en-US" sz="2500" dirty="0" smtClean="0">
                <a:latin typeface="Monaco"/>
                <a:cs typeface="Monaco"/>
              </a:rPr>
              <a:t> extract-rows [page]</a:t>
            </a:r>
          </a:p>
          <a:p>
            <a:r>
              <a:rPr lang="en-US" sz="2500" dirty="0" smtClean="0">
                <a:latin typeface="Monaco"/>
                <a:cs typeface="Monaco"/>
              </a:rPr>
              <a:t>  (select page [:table :</a:t>
            </a:r>
            <a:r>
              <a:rPr lang="en-US" sz="2500" dirty="0" err="1" smtClean="0">
                <a:latin typeface="Monaco"/>
                <a:cs typeface="Monaco"/>
              </a:rPr>
              <a:t>tbody</a:t>
            </a:r>
            <a:r>
              <a:rPr lang="en-US" sz="2500" dirty="0" smtClean="0">
                <a:latin typeface="Monaco"/>
                <a:cs typeface="Monaco"/>
              </a:rPr>
              <a:t>]))</a:t>
            </a:r>
            <a:endParaRPr lang="en-US" sz="2500" dirty="0">
              <a:latin typeface="Monaco"/>
              <a:cs typeface="Monaco"/>
            </a:endParaRPr>
          </a:p>
          <a:p>
            <a:endParaRPr lang="en-US" sz="25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1539618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5232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Monaco"/>
                <a:cs typeface="Monaco"/>
              </a:rPr>
              <a:t>&gt; (-&gt;&gt; </a:t>
            </a:r>
            <a:r>
              <a:rPr lang="en-US" sz="2500" dirty="0" smtClean="0">
                <a:latin typeface="Monaco"/>
                <a:cs typeface="Monaco"/>
              </a:rPr>
              <a:t>"data/</a:t>
            </a:r>
            <a:r>
              <a:rPr lang="en-US" sz="2500" dirty="0" err="1" smtClean="0">
                <a:latin typeface="Monaco"/>
                <a:cs typeface="Monaco"/>
              </a:rPr>
              <a:t>uefa</a:t>
            </a:r>
            <a:r>
              <a:rPr lang="en-US" sz="2500" dirty="0" smtClean="0">
                <a:latin typeface="Monaco"/>
                <a:cs typeface="Monaco"/>
              </a:rPr>
              <a:t>/2013/_matchesbydate.html.0"</a:t>
            </a:r>
          </a:p>
          <a:p>
            <a:r>
              <a:rPr lang="en-US" sz="2500" dirty="0" smtClean="0">
                <a:latin typeface="Monaco"/>
                <a:cs typeface="Monaco"/>
              </a:rPr>
              <a:t>       fetch-page</a:t>
            </a:r>
          </a:p>
          <a:p>
            <a:r>
              <a:rPr lang="en-US" sz="2500" dirty="0">
                <a:latin typeface="Monaco"/>
                <a:cs typeface="Monaco"/>
              </a:rPr>
              <a:t> </a:t>
            </a:r>
            <a:r>
              <a:rPr lang="en-US" sz="2500" dirty="0" smtClean="0">
                <a:latin typeface="Monaco"/>
                <a:cs typeface="Monaco"/>
              </a:rPr>
              <a:t>      extract-rows)</a:t>
            </a:r>
          </a:p>
          <a:p>
            <a:endParaRPr lang="en-US" sz="25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({:tag :</a:t>
            </a:r>
            <a:r>
              <a:rPr lang="en-US" dirty="0" err="1" smtClean="0">
                <a:latin typeface="Monaco"/>
                <a:cs typeface="Monaco"/>
              </a:rPr>
              <a:t>tbody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"tb_2009399"}, :content ({:tag :</a:t>
            </a:r>
            <a:r>
              <a:rPr lang="en-US" dirty="0" err="1" smtClean="0">
                <a:latin typeface="Monaco"/>
                <a:cs typeface="Monaco"/>
              </a:rPr>
              <a:t>tr</a:t>
            </a:r>
            <a:r>
              <a:rPr lang="en-US" dirty="0" smtClean="0">
                <a:latin typeface="Monaco"/>
                <a:cs typeface="Monaco"/>
              </a:rPr>
              <a:t>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{:id "sup_2009399", :class "sup"}, :content ({:tag :td,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"status nob", :</a:t>
            </a:r>
            <a:r>
              <a:rPr lang="en-US" dirty="0" err="1" smtClean="0">
                <a:latin typeface="Monaco"/>
                <a:cs typeface="Monaco"/>
              </a:rPr>
              <a:t>colspan</a:t>
            </a:r>
            <a:r>
              <a:rPr lang="en-US" dirty="0" smtClean="0">
                <a:latin typeface="Monaco"/>
                <a:cs typeface="Monaco"/>
              </a:rPr>
              <a:t> "5"}, :content ({:tag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"sup-left l"},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"b </a:t>
            </a:r>
            <a:r>
              <a:rPr lang="en-US" dirty="0" err="1" smtClean="0">
                <a:latin typeface="Monaco"/>
                <a:cs typeface="Monaco"/>
              </a:rPr>
              <a:t>dateT</a:t>
            </a:r>
            <a:r>
              <a:rPr lang="en-US" dirty="0" smtClean="0">
                <a:latin typeface="Monaco"/>
                <a:cs typeface="Monaco"/>
              </a:rPr>
              <a:t>"}, :content ("3 July 2012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sep</a:t>
            </a:r>
            <a:r>
              <a:rPr lang="en-US" dirty="0" smtClean="0">
                <a:latin typeface="Monaco"/>
                <a:cs typeface="Monaco"/>
              </a:rPr>
              <a:t>"}, :content ("- ")} 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rname</a:t>
            </a:r>
            <a:r>
              <a:rPr lang="en-US" dirty="0" smtClean="0">
                <a:latin typeface="Monaco"/>
                <a:cs typeface="Monaco"/>
              </a:rPr>
              <a:t>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:content ("First qualifying round")})})} {:tag :div,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"sup-right r b"}, :content ({:tag :span,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"report"}, :content ({:tag :a, :</a:t>
            </a:r>
            <a:r>
              <a:rPr lang="en-US" dirty="0" err="1" smtClean="0">
                <a:latin typeface="Monaco"/>
                <a:cs typeface="Monaco"/>
              </a:rPr>
              <a:t>attrs</a:t>
            </a:r>
            <a:r>
              <a:rPr lang="en-US" dirty="0" smtClean="0">
                <a:latin typeface="Monaco"/>
                <a:cs typeface="Monaco"/>
              </a:rPr>
              <a:t> {:class "</a:t>
            </a:r>
            <a:r>
              <a:rPr lang="en-US" dirty="0" err="1" smtClean="0">
                <a:latin typeface="Monaco"/>
                <a:cs typeface="Monaco"/>
              </a:rPr>
              <a:t>mr</a:t>
            </a:r>
            <a:r>
              <a:rPr lang="en-US" dirty="0" smtClean="0">
                <a:latin typeface="Monaco"/>
                <a:cs typeface="Monaco"/>
              </a:rPr>
              <a:t>", :</a:t>
            </a:r>
            <a:r>
              <a:rPr lang="en-US" dirty="0" err="1" smtClean="0">
                <a:latin typeface="Monaco"/>
                <a:cs typeface="Monaco"/>
              </a:rPr>
              <a:t>href</a:t>
            </a:r>
            <a:r>
              <a:rPr lang="en-US" dirty="0" smtClean="0">
                <a:latin typeface="Monaco"/>
                <a:cs typeface="Monaco"/>
              </a:rPr>
              <a:t> "/</a:t>
            </a:r>
            <a:r>
              <a:rPr lang="en-US" dirty="0" err="1" smtClean="0">
                <a:latin typeface="Monaco"/>
                <a:cs typeface="Monaco"/>
              </a:rPr>
              <a:t>uefachampionsleague</a:t>
            </a:r>
            <a:r>
              <a:rPr lang="en-US" dirty="0" smtClean="0">
                <a:latin typeface="Monaco"/>
                <a:cs typeface="Monaco"/>
              </a:rPr>
              <a:t>/season=2013/matches/round=2000343/match=2009399/</a:t>
            </a:r>
            <a:r>
              <a:rPr lang="en-US" dirty="0" err="1" smtClean="0">
                <a:latin typeface="Monaco"/>
                <a:cs typeface="Monaco"/>
              </a:rPr>
              <a:t>index.html</a:t>
            </a:r>
            <a:r>
              <a:rPr lang="en-US" dirty="0" smtClean="0">
                <a:latin typeface="Monaco"/>
                <a:cs typeface="Monaco"/>
              </a:rPr>
              <a:t>"}, </a:t>
            </a:r>
            <a:endParaRPr lang="en-US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7763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Now let’s extract the bits we care about</a:t>
            </a:r>
            <a:endParaRPr lang="en-US" sz="4000" dirty="0"/>
          </a:p>
        </p:txBody>
      </p:sp>
      <p:pic>
        <p:nvPicPr>
          <p:cNvPr id="4" name="extrac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527" y="427492"/>
            <a:ext cx="86614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55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 brief introduction to </a:t>
            </a:r>
            <a:r>
              <a:rPr lang="en-US" sz="4000" dirty="0" err="1" smtClean="0">
                <a:sym typeface="Wingdings"/>
              </a:rPr>
              <a:t>Enlive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226709"/>
            <a:ext cx="9144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Monaco"/>
                <a:cs typeface="Monaco"/>
              </a:rPr>
              <a:t>(</a:t>
            </a:r>
            <a:r>
              <a:rPr lang="en-US" sz="1400" dirty="0" err="1" smtClean="0">
                <a:latin typeface="Monaco"/>
                <a:cs typeface="Monaco"/>
              </a:rPr>
              <a:t>defn</a:t>
            </a:r>
            <a:r>
              <a:rPr lang="en-US" sz="1400" dirty="0" smtClean="0">
                <a:latin typeface="Monaco"/>
                <a:cs typeface="Monaco"/>
              </a:rPr>
              <a:t> extract-content [match]</a:t>
            </a:r>
          </a:p>
          <a:p>
            <a:r>
              <a:rPr lang="en-US" sz="1400" dirty="0" smtClean="0">
                <a:latin typeface="Monaco"/>
                <a:cs typeface="Monaco"/>
              </a:rPr>
              <a:t>  (let [score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td.score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home </a:t>
            </a:r>
          </a:p>
          <a:p>
            <a:r>
              <a:rPr lang="en-US" sz="1400" dirty="0">
                <a:latin typeface="Monaco"/>
                <a:cs typeface="Monaco"/>
              </a:rPr>
              <a:t>	</a:t>
            </a:r>
            <a:r>
              <a:rPr lang="en-US" sz="1400" dirty="0" smtClean="0">
                <a:latin typeface="Monaco"/>
                <a:cs typeface="Monaco"/>
              </a:rPr>
              <a:t>	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td.home</a:t>
            </a:r>
            <a:r>
              <a:rPr lang="en-US" sz="1400" dirty="0" smtClean="0">
                <a:latin typeface="Monaco"/>
                <a:cs typeface="Monaco"/>
              </a:rPr>
              <a:t> :a])))))       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away </a:t>
            </a:r>
          </a:p>
          <a:p>
            <a:r>
              <a:rPr lang="en-US" sz="1400" dirty="0">
                <a:latin typeface="Monaco"/>
                <a:cs typeface="Monaco"/>
              </a:rPr>
              <a:t>	 </a:t>
            </a:r>
            <a:r>
              <a:rPr lang="en-US" sz="1400" dirty="0" smtClean="0">
                <a:latin typeface="Monaco"/>
                <a:cs typeface="Monaco"/>
              </a:rPr>
              <a:t>   (cleanup (first (:content (first  (select match [:</a:t>
            </a:r>
            <a:r>
              <a:rPr lang="en-US" sz="1400" dirty="0" err="1" smtClean="0">
                <a:latin typeface="Monaco"/>
                <a:cs typeface="Monaco"/>
              </a:rPr>
              <a:t>tr</a:t>
            </a:r>
            <a:r>
              <a:rPr lang="en-US" sz="1400" dirty="0" smtClean="0">
                <a:latin typeface="Monaco"/>
                <a:cs typeface="Monaco"/>
              </a:rPr>
              <a:t> :</a:t>
            </a:r>
            <a:r>
              <a:rPr lang="en-US" sz="1400" dirty="0" err="1" smtClean="0">
                <a:latin typeface="Monaco"/>
                <a:cs typeface="Monaco"/>
              </a:rPr>
              <a:t>td.away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round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span.rname</a:t>
            </a:r>
            <a:r>
              <a:rPr lang="en-US" sz="1400" dirty="0" smtClean="0">
                <a:latin typeface="Monaco"/>
                <a:cs typeface="Monaco"/>
              </a:rPr>
              <a:t> :a])))))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   date </a:t>
            </a:r>
          </a:p>
          <a:p>
            <a:r>
              <a:rPr lang="en-US" sz="1400" dirty="0">
                <a:latin typeface="Monaco"/>
                <a:cs typeface="Monaco"/>
              </a:rPr>
              <a:t> </a:t>
            </a:r>
            <a:r>
              <a:rPr lang="en-US" sz="1400" dirty="0" smtClean="0">
                <a:latin typeface="Monaco"/>
                <a:cs typeface="Monaco"/>
              </a:rPr>
              <a:t>       (as-date (cleanup (first (:content (first (select match [:</a:t>
            </a:r>
            <a:r>
              <a:rPr lang="en-US" sz="1400" dirty="0" err="1" smtClean="0">
                <a:latin typeface="Monaco"/>
                <a:cs typeface="Monaco"/>
              </a:rPr>
              <a:t>span.dateT</a:t>
            </a:r>
            <a:r>
              <a:rPr lang="en-US" sz="1400" dirty="0" smtClean="0">
                <a:latin typeface="Monaco"/>
                <a:cs typeface="Monaco"/>
              </a:rPr>
              <a:t>]))))))]</a:t>
            </a:r>
          </a:p>
          <a:p>
            <a:endParaRPr lang="en-US" sz="1400" dirty="0" smtClean="0">
              <a:latin typeface="Monaco"/>
              <a:cs typeface="Monaco"/>
            </a:endParaRPr>
          </a:p>
          <a:p>
            <a:r>
              <a:rPr lang="en-US" sz="1400" dirty="0" smtClean="0">
                <a:latin typeface="Monaco"/>
                <a:cs typeface="Monaco"/>
              </a:rPr>
              <a:t>    {:home home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:away away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home_score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0))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</a:t>
            </a:r>
            <a:r>
              <a:rPr lang="en-US" sz="1400" dirty="0" err="1" smtClean="0">
                <a:latin typeface="Monaco"/>
                <a:cs typeface="Monaco"/>
              </a:rPr>
              <a:t>away_score</a:t>
            </a:r>
            <a:r>
              <a:rPr lang="en-US" sz="1400" dirty="0" smtClean="0">
                <a:latin typeface="Monaco"/>
                <a:cs typeface="Monaco"/>
              </a:rPr>
              <a:t> (read-string (nth (</a:t>
            </a:r>
            <a:r>
              <a:rPr lang="en-US" sz="1400" dirty="0" err="1" smtClean="0">
                <a:latin typeface="Monaco"/>
                <a:cs typeface="Monaco"/>
              </a:rPr>
              <a:t>clojure.string</a:t>
            </a:r>
            <a:r>
              <a:rPr lang="en-US" sz="1400" dirty="0" smtClean="0">
                <a:latin typeface="Monaco"/>
                <a:cs typeface="Monaco"/>
              </a:rPr>
              <a:t>/split score #"-") 1))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:round round</a:t>
            </a:r>
          </a:p>
          <a:p>
            <a:r>
              <a:rPr lang="en-US" sz="1400" dirty="0" smtClean="0">
                <a:latin typeface="Monaco"/>
                <a:cs typeface="Monaco"/>
              </a:rPr>
              <a:t>     :date date}))</a:t>
            </a:r>
            <a:endParaRPr lang="en-US" sz="14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850409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All the data</a:t>
            </a:r>
            <a:endParaRPr lang="en-US" sz="4000" dirty="0"/>
          </a:p>
        </p:txBody>
      </p:sp>
      <p:sp>
        <p:nvSpPr>
          <p:cNvPr id="4" name="Rounded Rectangle 3"/>
          <p:cNvSpPr/>
          <p:nvPr/>
        </p:nvSpPr>
        <p:spPr>
          <a:xfrm>
            <a:off x="817638" y="63495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Premier League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95418" y="2933891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Champions League Matches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879013" y="455664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TV Games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109552" y="912988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Stadiums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405620" y="2552905"/>
            <a:ext cx="25292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Players</a:t>
            </a:r>
          </a:p>
        </p:txBody>
      </p:sp>
    </p:spTree>
    <p:extLst>
      <p:ext uri="{BB962C8B-B14F-4D97-AF65-F5344CB8AC3E}">
        <p14:creationId xmlns:p14="http://schemas.microsoft.com/office/powerpoint/2010/main" val="271563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29" y="509406"/>
            <a:ext cx="6743700" cy="4762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It all started with Joe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6447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grpSp>
        <p:nvGrpSpPr>
          <p:cNvPr id="2" name="Group 1"/>
          <p:cNvGrpSpPr/>
          <p:nvPr/>
        </p:nvGrpSpPr>
        <p:grpSpPr>
          <a:xfrm>
            <a:off x="695418" y="634959"/>
            <a:ext cx="5414134" cy="3343712"/>
            <a:chOff x="695418" y="634959"/>
            <a:chExt cx="5414134" cy="3343712"/>
          </a:xfrm>
        </p:grpSpPr>
        <p:sp>
          <p:nvSpPr>
            <p:cNvPr id="17" name="Rounded Rectangle 16"/>
            <p:cNvSpPr/>
            <p:nvPr/>
          </p:nvSpPr>
          <p:spPr>
            <a:xfrm>
              <a:off x="778721" y="634959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Premier League Matches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95418" y="2182733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Champions League Matches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2865313" y="3275266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TV Games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385617" y="822145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Stadiums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3224241" y="1926231"/>
              <a:ext cx="1723935" cy="703405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ym typeface="Wingdings"/>
                </a:rPr>
                <a:t>Players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09" y="3719286"/>
            <a:ext cx="4062492" cy="219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5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44700"/>
            <a:ext cx="9144000" cy="27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with graphs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4500"/>
            <a:ext cx="9144000" cy="34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46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355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7" y="4952"/>
            <a:ext cx="8466840" cy="5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37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Modeling football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8736"/>
            <a:ext cx="9144000" cy="486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8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Querying using cypher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72573" y="1145919"/>
            <a:ext cx="92710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en-US" sz="4600" dirty="0"/>
              <a:t>G</a:t>
            </a:r>
            <a:r>
              <a:rPr lang="en-US" sz="4600" dirty="0" smtClean="0"/>
              <a:t>raph query language for neo4j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Inspired by SQL &amp; SPARQL</a:t>
            </a:r>
            <a:endParaRPr lang="en-US" sz="4600" dirty="0" smtClean="0"/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Declarative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Humane</a:t>
            </a:r>
          </a:p>
          <a:p>
            <a:pPr marL="685800" indent="-685800">
              <a:buFont typeface="Arial"/>
              <a:buChar char="•"/>
            </a:pPr>
            <a:r>
              <a:rPr lang="en-US" sz="4600" dirty="0" smtClean="0"/>
              <a:t>Features ASCII art</a:t>
            </a:r>
          </a:p>
        </p:txBody>
      </p:sp>
    </p:spTree>
    <p:extLst>
      <p:ext uri="{BB962C8B-B14F-4D97-AF65-F5344CB8AC3E}">
        <p14:creationId xmlns:p14="http://schemas.microsoft.com/office/powerpoint/2010/main" val="4100653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Some keywords we’ll care about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126999" y="925619"/>
            <a:ext cx="8835571" cy="4247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b="1" dirty="0" smtClean="0">
                <a:latin typeface="Monaco"/>
                <a:cs typeface="Monaco"/>
              </a:rPr>
              <a:t>START</a:t>
            </a:r>
            <a:r>
              <a:rPr lang="en-US" sz="2700" dirty="0" smtClean="0">
                <a:latin typeface="Monaco"/>
                <a:cs typeface="Monaco"/>
              </a:rPr>
              <a:t>: Starting points in the graph, obtained via index lookups or by element IDs.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MATCH</a:t>
            </a:r>
            <a:r>
              <a:rPr lang="en-US" sz="2700" dirty="0" smtClean="0">
                <a:latin typeface="Monaco"/>
                <a:cs typeface="Monaco"/>
              </a:rPr>
              <a:t>: The graph pattern to match, bound to the starting points in START.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WHERE</a:t>
            </a:r>
            <a:r>
              <a:rPr lang="en-US" sz="2700" dirty="0" smtClean="0">
                <a:latin typeface="Monaco"/>
                <a:cs typeface="Monaco"/>
              </a:rPr>
              <a:t>: Filtering criteria.</a:t>
            </a:r>
          </a:p>
          <a:p>
            <a:endParaRPr lang="en-US" sz="2700" dirty="0" smtClean="0">
              <a:latin typeface="Monaco"/>
              <a:cs typeface="Monaco"/>
            </a:endParaRPr>
          </a:p>
          <a:p>
            <a:r>
              <a:rPr lang="en-US" sz="2700" b="1" dirty="0" smtClean="0">
                <a:latin typeface="Monaco"/>
                <a:cs typeface="Monaco"/>
              </a:rPr>
              <a:t>RETURN</a:t>
            </a:r>
            <a:r>
              <a:rPr lang="en-US" sz="2700" dirty="0" smtClean="0">
                <a:latin typeface="Monaco"/>
                <a:cs typeface="Monaco"/>
              </a:rPr>
              <a:t>: What to return.</a:t>
            </a:r>
          </a:p>
        </p:txBody>
      </p:sp>
    </p:spTree>
    <p:extLst>
      <p:ext uri="{BB962C8B-B14F-4D97-AF65-F5344CB8AC3E}">
        <p14:creationId xmlns:p14="http://schemas.microsoft.com/office/powerpoint/2010/main" val="140129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1390047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player-[:played]-&gt;stats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  <a:endParaRPr lang="en-US" sz="2800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80093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-1767869" y="44618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76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79" y="584217"/>
            <a:ext cx="3878767" cy="5171689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I can haz data?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I asked nicely!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85158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Finding the top scorer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51483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7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150"/>
            <a:ext cx="9144000" cy="51424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8994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1290494"/>
            <a:ext cx="8753523" cy="3539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Monaco"/>
                <a:cs typeface="Monaco"/>
              </a:rPr>
              <a:t>START player = </a:t>
            </a:r>
            <a:r>
              <a:rPr lang="en-US" sz="2800" dirty="0" err="1" smtClean="0">
                <a:latin typeface="Monaco"/>
                <a:cs typeface="Monaco"/>
              </a:rPr>
              <a:t>node:players</a:t>
            </a:r>
            <a:r>
              <a:rPr lang="en-US" sz="2800" dirty="0" smtClean="0">
                <a:latin typeface="Monaco"/>
                <a:cs typeface="Monaco"/>
              </a:rPr>
              <a:t>('name:*')</a:t>
            </a:r>
          </a:p>
          <a:p>
            <a:r>
              <a:rPr lang="en-US" sz="2800" dirty="0" smtClean="0">
                <a:latin typeface="Monaco"/>
                <a:cs typeface="Monaco"/>
              </a:rPr>
              <a:t>MATCH player-[:played]-stats-[:in]-game,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stats-[:for]-team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WHERE game-[:</a:t>
            </a:r>
            <a:r>
              <a:rPr lang="en-US" sz="2800" dirty="0" err="1" smtClean="0">
                <a:latin typeface="Monaco"/>
                <a:cs typeface="Monaco"/>
              </a:rPr>
              <a:t>away_team</a:t>
            </a:r>
            <a:r>
              <a:rPr lang="en-US" sz="2800" dirty="0" smtClean="0">
                <a:latin typeface="Monaco"/>
                <a:cs typeface="Monaco"/>
              </a:rPr>
              <a:t>]-team</a:t>
            </a:r>
          </a:p>
          <a:p>
            <a:r>
              <a:rPr lang="en-US" sz="2800" dirty="0" smtClean="0">
                <a:latin typeface="Monaco"/>
                <a:cs typeface="Monaco"/>
              </a:rPr>
              <a:t>RETURN </a:t>
            </a:r>
            <a:r>
              <a:rPr lang="en-US" sz="2800" dirty="0" err="1" smtClean="0">
                <a:latin typeface="Monaco"/>
                <a:cs typeface="Monaco"/>
              </a:rPr>
              <a:t>player.name</a:t>
            </a:r>
            <a:r>
              <a:rPr lang="en-US" sz="2800" dirty="0" smtClean="0">
                <a:latin typeface="Monaco"/>
                <a:cs typeface="Monaco"/>
              </a:rPr>
              <a:t>, </a:t>
            </a:r>
          </a:p>
          <a:p>
            <a:r>
              <a:rPr lang="en-US" sz="2800" dirty="0" smtClean="0">
                <a:latin typeface="Monaco"/>
                <a:cs typeface="Monaco"/>
              </a:rPr>
              <a:t>       SUM(</a:t>
            </a:r>
            <a:r>
              <a:rPr lang="en-US" sz="2800" dirty="0" err="1" smtClean="0">
                <a:latin typeface="Monaco"/>
                <a:cs typeface="Monaco"/>
              </a:rPr>
              <a:t>stats.goals</a:t>
            </a:r>
            <a:r>
              <a:rPr lang="en-US" sz="2800" dirty="0" smtClean="0">
                <a:latin typeface="Monaco"/>
                <a:cs typeface="Monaco"/>
              </a:rPr>
              <a:t>) AS goals</a:t>
            </a:r>
          </a:p>
          <a:p>
            <a:r>
              <a:rPr lang="en-US" sz="2800" dirty="0" smtClean="0">
                <a:latin typeface="Monaco"/>
                <a:cs typeface="Monaco"/>
              </a:rPr>
              <a:t>ORDER BY goals DESC</a:t>
            </a:r>
          </a:p>
          <a:p>
            <a:r>
              <a:rPr lang="en-US" sz="2800" dirty="0" smtClean="0">
                <a:latin typeface="Monaco"/>
                <a:cs typeface="Monaco"/>
              </a:rPr>
              <a:t>LIMIT 10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72670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350"/>
            <a:ext cx="9144000" cy="4876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241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4474" y="755088"/>
            <a:ext cx="87535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4000" dirty="0" smtClean="0">
              <a:latin typeface="Monaco"/>
              <a:cs typeface="Monaco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the top scorer away from home</a:t>
            </a:r>
            <a:endParaRPr lang="en-US" sz="4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-111125"/>
            <a:ext cx="76962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11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3375"/>
            <a:ext cx="9144000" cy="55832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53476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245878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onaco"/>
                <a:cs typeface="Monaco"/>
              </a:rPr>
              <a:t>START team = </a:t>
            </a:r>
            <a:r>
              <a:rPr lang="en-US" sz="2400" dirty="0" err="1" smtClean="0">
                <a:latin typeface="Monaco"/>
                <a:cs typeface="Monaco"/>
              </a:rPr>
              <a:t>node:teams</a:t>
            </a:r>
            <a:r>
              <a:rPr lang="en-US" sz="2400" dirty="0" smtClean="0">
                <a:latin typeface="Monaco"/>
                <a:cs typeface="Monaco"/>
              </a:rPr>
              <a:t>('name:"</a:t>
            </a:r>
            <a:r>
              <a:rPr lang="en-US" sz="2400" dirty="0" err="1" smtClean="0">
                <a:latin typeface="Monaco"/>
                <a:cs typeface="Monaco"/>
              </a:rPr>
              <a:t>Wigan</a:t>
            </a:r>
            <a:r>
              <a:rPr lang="en-US" sz="2400" dirty="0" smtClean="0">
                <a:latin typeface="Monaco"/>
                <a:cs typeface="Monaco"/>
              </a:rPr>
              <a:t>"'),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country=</a:t>
            </a:r>
            <a:r>
              <a:rPr lang="en-US" sz="2400" dirty="0" err="1" smtClean="0">
                <a:latin typeface="Monaco"/>
                <a:cs typeface="Monaco"/>
              </a:rPr>
              <a:t>node:countries</a:t>
            </a:r>
            <a:r>
              <a:rPr lang="en-US" sz="2400" dirty="0" smtClean="0">
                <a:latin typeface="Monaco"/>
                <a:cs typeface="Monaco"/>
              </a:rPr>
              <a:t>('</a:t>
            </a:r>
            <a:r>
              <a:rPr lang="en-US" sz="2400" dirty="0" err="1" smtClean="0">
                <a:latin typeface="Monaco"/>
                <a:cs typeface="Monaco"/>
              </a:rPr>
              <a:t>name:"England</a:t>
            </a:r>
            <a:r>
              <a:rPr lang="en-US" sz="2400" dirty="0" smtClean="0">
                <a:latin typeface="Monaco"/>
                <a:cs typeface="Monaco"/>
              </a:rPr>
              <a:t>"')</a:t>
            </a:r>
          </a:p>
          <a:p>
            <a:r>
              <a:rPr lang="en-US" sz="2400" dirty="0" smtClean="0">
                <a:latin typeface="Monaco"/>
                <a:cs typeface="Monaco"/>
              </a:rPr>
              <a:t>MATCH player-[:</a:t>
            </a:r>
            <a:r>
              <a:rPr lang="en-US" sz="2400" dirty="0" err="1" smtClean="0">
                <a:latin typeface="Monaco"/>
                <a:cs typeface="Monaco"/>
              </a:rPr>
              <a:t>comes_from</a:t>
            </a:r>
            <a:r>
              <a:rPr lang="en-US" sz="2400" dirty="0" smtClean="0">
                <a:latin typeface="Monaco"/>
                <a:cs typeface="Monaco"/>
              </a:rPr>
              <a:t>]-&gt;country,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team-[: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]-&gt;game,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game&lt;-[:in]-stats-[:for]-&gt;team,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stats&lt;-[:played]-player-[:</a:t>
            </a:r>
            <a:r>
              <a:rPr lang="en-US" sz="2400" dirty="0" err="1" smtClean="0">
                <a:latin typeface="Monaco"/>
                <a:cs typeface="Monaco"/>
              </a:rPr>
              <a:t>scored_in</a:t>
            </a:r>
            <a:r>
              <a:rPr lang="en-US" sz="2400" dirty="0" smtClean="0">
                <a:latin typeface="Monaco"/>
                <a:cs typeface="Monaco"/>
              </a:rPr>
              <a:t>]-&gt;game,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game&lt;-[:</a:t>
            </a:r>
            <a:r>
              <a:rPr lang="en-US" sz="2400" dirty="0" err="1" smtClean="0">
                <a:latin typeface="Monaco"/>
                <a:cs typeface="Monaco"/>
              </a:rPr>
              <a:t>home_team|away_team</a:t>
            </a:r>
            <a:r>
              <a:rPr lang="en-US" sz="2400" dirty="0" smtClean="0">
                <a:latin typeface="Monaco"/>
                <a:cs typeface="Monaco"/>
              </a:rPr>
              <a:t>]-opposition</a:t>
            </a:r>
          </a:p>
          <a:p>
            <a:r>
              <a:rPr lang="en-US" sz="2400" dirty="0" smtClean="0">
                <a:latin typeface="Monaco"/>
                <a:cs typeface="Monaco"/>
              </a:rPr>
              <a:t>RETURN </a:t>
            </a:r>
            <a:r>
              <a:rPr lang="en-US" sz="2400" dirty="0" err="1" smtClean="0">
                <a:latin typeface="Monaco"/>
                <a:cs typeface="Monaco"/>
              </a:rPr>
              <a:t>player.name</a:t>
            </a:r>
            <a:r>
              <a:rPr lang="en-US" sz="2400" dirty="0" smtClean="0">
                <a:latin typeface="Monaco"/>
                <a:cs typeface="Monaco"/>
              </a:rPr>
              <a:t> AS name,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opposition.name</a:t>
            </a:r>
            <a:r>
              <a:rPr lang="en-US" sz="2400" dirty="0" smtClean="0">
                <a:latin typeface="Monaco"/>
                <a:cs typeface="Monaco"/>
              </a:rPr>
              <a:t> AS opposition, </a:t>
            </a:r>
          </a:p>
          <a:p>
            <a:r>
              <a:rPr lang="en-US" sz="2400" dirty="0" smtClean="0">
                <a:latin typeface="Monaco"/>
                <a:cs typeface="Monaco"/>
              </a:rPr>
              <a:t>       </a:t>
            </a:r>
            <a:r>
              <a:rPr lang="en-US" sz="2400" dirty="0" err="1" smtClean="0">
                <a:latin typeface="Monaco"/>
                <a:cs typeface="Monaco"/>
              </a:rPr>
              <a:t>game.friendly_date</a:t>
            </a:r>
            <a:r>
              <a:rPr lang="en-US" sz="2400" dirty="0" smtClean="0">
                <a:latin typeface="Monaco"/>
                <a:cs typeface="Monaco"/>
              </a:rPr>
              <a:t> AS date</a:t>
            </a:r>
            <a:endParaRPr lang="en-US" sz="2400" dirty="0">
              <a:latin typeface="Monaco"/>
              <a:cs typeface="Monac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45678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4400"/>
            <a:ext cx="9144000" cy="183389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Find </a:t>
            </a:r>
            <a:r>
              <a:rPr lang="en-US" sz="4000" dirty="0" err="1" smtClean="0">
                <a:sym typeface="Wingdings"/>
              </a:rPr>
              <a:t>Wigan’s</a:t>
            </a:r>
            <a:r>
              <a:rPr lang="en-US" sz="4000" dirty="0" smtClean="0">
                <a:sym typeface="Wingdings"/>
              </a:rPr>
              <a:t> English scorers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658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Ranking Systems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428" y="745668"/>
            <a:ext cx="6350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4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Does everyone play everyone?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Everyone plays everyone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Teams play a selection of other teams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482200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38" y="3544868"/>
            <a:ext cx="4311284" cy="1874953"/>
          </a:xfrm>
          <a:prstGeom prst="rect">
            <a:avLst/>
          </a:prstGeom>
        </p:spPr>
      </p:pic>
      <p:sp>
        <p:nvSpPr>
          <p:cNvPr id="5" name="Oval Callout 4"/>
          <p:cNvSpPr/>
          <p:nvPr/>
        </p:nvSpPr>
        <p:spPr>
          <a:xfrm>
            <a:off x="5080322" y="151460"/>
            <a:ext cx="3926764" cy="2541934"/>
          </a:xfrm>
          <a:prstGeom prst="wedgeEllipseCallou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No</a:t>
            </a:r>
            <a:endParaRPr lang="en-US" sz="5400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>
                <a:sym typeface="Wingdings"/>
              </a:rPr>
              <a:t>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207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</a:t>
            </a:r>
            <a:r>
              <a:rPr lang="en-US" sz="4000" dirty="0" err="1" smtClean="0">
                <a:sym typeface="Wingdings"/>
              </a:rPr>
              <a:t>vs</a:t>
            </a:r>
            <a:r>
              <a:rPr lang="en-US" sz="4000" dirty="0" smtClean="0">
                <a:sym typeface="Wingdings"/>
              </a:rPr>
              <a:t> Objective Rankings</a:t>
            </a:r>
            <a:endParaRPr lang="en-US" sz="4000" dirty="0"/>
          </a:p>
        </p:txBody>
      </p:sp>
      <p:sp>
        <p:nvSpPr>
          <p:cNvPr id="5" name="Rounded Rectangle 4"/>
          <p:cNvSpPr/>
          <p:nvPr/>
        </p:nvSpPr>
        <p:spPr>
          <a:xfrm>
            <a:off x="182710" y="739086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A human decides part of the ranking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82710" y="3882669"/>
            <a:ext cx="8798076" cy="1238487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ym typeface="Wingdings"/>
              </a:rPr>
              <a:t>Use statistical basis to come up with a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5235" y="2340426"/>
            <a:ext cx="973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v</a:t>
            </a:r>
            <a:r>
              <a:rPr lang="en-US" sz="5400" b="1" dirty="0" smtClean="0"/>
              <a:t>s.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47501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Subjective Ranking Systems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84580" y="1436210"/>
            <a:ext cx="88324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UEFA coefficient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ATP Tennis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WTA Tennis Rankings</a:t>
            </a:r>
            <a:endParaRPr lang="en-AU" sz="4000" dirty="0" smtClean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World Golf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Bowl Championship Series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62667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grpSp>
        <p:nvGrpSpPr>
          <p:cNvPr id="9" name="Group 8"/>
          <p:cNvGrpSpPr/>
          <p:nvPr/>
        </p:nvGrpSpPr>
        <p:grpSpPr>
          <a:xfrm>
            <a:off x="182710" y="492521"/>
            <a:ext cx="8798076" cy="3635089"/>
            <a:chOff x="182710" y="492521"/>
            <a:chExt cx="8798076" cy="3635089"/>
          </a:xfrm>
        </p:grpSpPr>
        <p:sp>
          <p:nvSpPr>
            <p:cNvPr id="3" name="TextBox 2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82710" y="575799"/>
              <a:ext cx="8798076" cy="297276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 smtClean="0">
                  <a:sym typeface="Wingdings"/>
                </a:rPr>
                <a:t>The </a:t>
              </a:r>
              <a:r>
                <a:rPr lang="en-US" sz="3600" dirty="0" err="1" smtClean="0">
                  <a:sym typeface="Wingdings"/>
                </a:rPr>
                <a:t>Elo</a:t>
              </a:r>
              <a:r>
                <a:rPr lang="en-US" sz="3600" dirty="0" smtClean="0">
                  <a:sym typeface="Wingdings"/>
                </a:rPr>
                <a:t> rating system is a method for calculating the relative skill levels of players in competitor-versus-competitor games.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0015" y="49252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6152" y="255795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5054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>
                <a:sym typeface="Wingdings"/>
              </a:rPr>
              <a:t>Elo</a:t>
            </a:r>
            <a:r>
              <a:rPr lang="en-US" sz="4000" dirty="0" smtClean="0">
                <a:sym typeface="Wingdings"/>
              </a:rPr>
              <a:t> Rating System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81428" y="635000"/>
            <a:ext cx="8763001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/>
              <a:t>R' = R + K * (S - E)</a:t>
            </a:r>
          </a:p>
          <a:p>
            <a:r>
              <a:rPr lang="en-AU" sz="2800" dirty="0" smtClean="0"/>
              <a:t>R' is the new rating</a:t>
            </a:r>
          </a:p>
          <a:p>
            <a:r>
              <a:rPr lang="en-AU" sz="2800" dirty="0" smtClean="0"/>
              <a:t>R is the old rating</a:t>
            </a:r>
          </a:p>
          <a:p>
            <a:r>
              <a:rPr lang="en-AU" sz="2800" dirty="0" smtClean="0"/>
              <a:t>K is a maximum value for increase or decrease of rating (16 or 32 for ELO)</a:t>
            </a:r>
          </a:p>
          <a:p>
            <a:r>
              <a:rPr lang="en-AU" sz="2800" dirty="0" smtClean="0"/>
              <a:t>S is the score for a game</a:t>
            </a:r>
          </a:p>
          <a:p>
            <a:r>
              <a:rPr lang="en-AU" sz="2800" dirty="0" smtClean="0"/>
              <a:t>E is the expected score for a game</a:t>
            </a:r>
          </a:p>
          <a:p>
            <a:endParaRPr lang="en-AU" sz="2400" dirty="0" smtClean="0"/>
          </a:p>
          <a:p>
            <a:r>
              <a:rPr lang="en-AU" sz="3600" b="1" dirty="0" smtClean="0"/>
              <a:t>E(A) = 1 / [ 1 + 10 ^ ( [R(B) - R(A)] / 400 ) ]</a:t>
            </a:r>
          </a:p>
          <a:p>
            <a:r>
              <a:rPr lang="en-AU" sz="3600" b="1" dirty="0" smtClean="0"/>
              <a:t>E(B) = 1 / [ 1 + 10 ^ ( [R(A) - R(B)] / 400 ) 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689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272141" y="72571"/>
            <a:ext cx="8509001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R(A) = 1900</a:t>
            </a:r>
          </a:p>
          <a:p>
            <a:r>
              <a:rPr lang="en-AU" sz="2800" b="1" dirty="0" smtClean="0"/>
              <a:t>R(B) = 1500</a:t>
            </a:r>
          </a:p>
          <a:p>
            <a:endParaRPr lang="en-AU" sz="1600" b="1" dirty="0" smtClean="0"/>
          </a:p>
          <a:p>
            <a:r>
              <a:rPr lang="en-AU" sz="2800" b="1" dirty="0" smtClean="0"/>
              <a:t>E(A) = 1 / [ 1 + 10 ^ ( [1500 - 1900] / 400 ) ]</a:t>
            </a:r>
          </a:p>
          <a:p>
            <a:r>
              <a:rPr lang="en-AU" sz="2800" b="1" dirty="0" smtClean="0"/>
              <a:t>        = 1 / [ 1 + 10 ^ ( -400 / 400) ]</a:t>
            </a:r>
          </a:p>
          <a:p>
            <a:r>
              <a:rPr lang="en-AU" sz="2800" b="1" dirty="0" smtClean="0"/>
              <a:t>        = 1 / [ 1 + 10 ^ -1 ]</a:t>
            </a:r>
          </a:p>
          <a:p>
            <a:r>
              <a:rPr lang="en-AU" sz="2800" b="1" dirty="0" smtClean="0"/>
              <a:t>        = 1 / 1 + .1</a:t>
            </a:r>
          </a:p>
          <a:p>
            <a:r>
              <a:rPr lang="en-AU" sz="2800" b="1" dirty="0" smtClean="0"/>
              <a:t>        = .91 / 91%</a:t>
            </a:r>
            <a:br>
              <a:rPr lang="en-AU" sz="2800" b="1" dirty="0" smtClean="0"/>
            </a:br>
            <a:r>
              <a:rPr lang="en-AU" sz="1600" b="1" dirty="0" smtClean="0"/>
              <a:t> </a:t>
            </a:r>
          </a:p>
          <a:p>
            <a:r>
              <a:rPr lang="en-AU" sz="2800" b="1" dirty="0" smtClean="0"/>
              <a:t>E(B) = 1 / [ 1 + 10 ^ ( [1900 - 1500] / 400) ]</a:t>
            </a:r>
          </a:p>
          <a:p>
            <a:r>
              <a:rPr lang="en-AU" sz="2800" b="1" dirty="0" smtClean="0"/>
              <a:t>        = 1 / [ 1 + 10 ^ ( 400 / 400 ) ]</a:t>
            </a:r>
          </a:p>
          <a:p>
            <a:r>
              <a:rPr lang="en-AU" sz="2800" b="1" dirty="0" smtClean="0"/>
              <a:t>        = 1 / [ 1 + 10 ^ 1 ]</a:t>
            </a:r>
          </a:p>
          <a:p>
            <a:r>
              <a:rPr lang="en-AU" sz="2800" b="1" dirty="0" smtClean="0"/>
              <a:t>        = 1 / 11</a:t>
            </a:r>
          </a:p>
          <a:p>
            <a:r>
              <a:rPr lang="en-AU" sz="2800" b="1" dirty="0" smtClean="0"/>
              <a:t>        = .09 / 9%</a:t>
            </a:r>
          </a:p>
        </p:txBody>
      </p:sp>
    </p:spTree>
    <p:extLst>
      <p:ext uri="{BB962C8B-B14F-4D97-AF65-F5344CB8AC3E}">
        <p14:creationId xmlns:p14="http://schemas.microsoft.com/office/powerpoint/2010/main" val="3837191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 example</a:t>
            </a:r>
            <a:endParaRPr lang="en-US" sz="4000" dirty="0"/>
          </a:p>
        </p:txBody>
      </p:sp>
      <p:sp>
        <p:nvSpPr>
          <p:cNvPr id="2" name="Rectangle 1"/>
          <p:cNvSpPr/>
          <p:nvPr/>
        </p:nvSpPr>
        <p:spPr>
          <a:xfrm>
            <a:off x="507999" y="505268"/>
            <a:ext cx="7982857" cy="501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win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(1 - .91)</a:t>
            </a:r>
          </a:p>
          <a:p>
            <a:r>
              <a:rPr lang="fr-FR" sz="3200" b="1" dirty="0" smtClean="0"/>
              <a:t>R' = 1900 + 32 * .09</a:t>
            </a:r>
          </a:p>
          <a:p>
            <a:r>
              <a:rPr lang="fr-FR" sz="3200" b="1" dirty="0" smtClean="0"/>
              <a:t>R' = 1900 + 2.88</a:t>
            </a:r>
          </a:p>
          <a:p>
            <a:r>
              <a:rPr lang="fr-FR" sz="3200" b="1" dirty="0" smtClean="0"/>
              <a:t>R' = 1903</a:t>
            </a:r>
          </a:p>
          <a:p>
            <a:endParaRPr lang="fr-FR" sz="3200" b="1" dirty="0" smtClean="0"/>
          </a:p>
          <a:p>
            <a:r>
              <a:rPr lang="fr-FR" sz="3200" b="1" dirty="0" smtClean="0"/>
              <a:t>If </a:t>
            </a:r>
            <a:r>
              <a:rPr lang="fr-FR" sz="3200" b="1" dirty="0" err="1" smtClean="0"/>
              <a:t>we</a:t>
            </a:r>
            <a:r>
              <a:rPr lang="fr-FR" sz="3200" b="1" dirty="0" smtClean="0"/>
              <a:t> </a:t>
            </a:r>
            <a:r>
              <a:rPr lang="fr-FR" sz="3200" b="1" dirty="0" err="1" smtClean="0"/>
              <a:t>lose</a:t>
            </a:r>
            <a:r>
              <a:rPr lang="fr-FR" sz="3200" b="1" dirty="0" smtClean="0"/>
              <a:t>:</a:t>
            </a:r>
          </a:p>
          <a:p>
            <a:r>
              <a:rPr lang="fr-FR" sz="3200" b="1" dirty="0" smtClean="0"/>
              <a:t>R' = 1900 + 32 * (0 - .91)</a:t>
            </a:r>
          </a:p>
          <a:p>
            <a:r>
              <a:rPr lang="fr-FR" sz="3200" b="1" dirty="0" smtClean="0"/>
              <a:t>R' = 1900 - 29.12</a:t>
            </a:r>
          </a:p>
          <a:p>
            <a:r>
              <a:rPr lang="fr-FR" sz="3200" b="1" dirty="0" smtClean="0"/>
              <a:t>R' = 1871</a:t>
            </a:r>
          </a:p>
        </p:txBody>
      </p:sp>
    </p:spTree>
    <p:extLst>
      <p:ext uri="{BB962C8B-B14F-4D97-AF65-F5344CB8AC3E}">
        <p14:creationId xmlns:p14="http://schemas.microsoft.com/office/powerpoint/2010/main" val="429419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816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expected [my-ranking opponent-ranking]</a:t>
            </a:r>
          </a:p>
          <a:p>
            <a:r>
              <a:rPr lang="en-US" dirty="0" smtClean="0">
                <a:latin typeface="Monaco"/>
                <a:cs typeface="Monaco"/>
              </a:rPr>
              <a:t>  (/ 1.0</a:t>
            </a:r>
          </a:p>
          <a:p>
            <a:r>
              <a:rPr lang="en-US" dirty="0" smtClean="0">
                <a:latin typeface="Monaco"/>
                <a:cs typeface="Monaco"/>
              </a:rPr>
              <a:t>     (+ 1</a:t>
            </a:r>
          </a:p>
          <a:p>
            <a:r>
              <a:rPr lang="en-US" dirty="0" smtClean="0">
                <a:latin typeface="Monaco"/>
                <a:cs typeface="Monaco"/>
              </a:rPr>
              <a:t>        (math/</a:t>
            </a:r>
            <a:r>
              <a:rPr lang="en-US" dirty="0" err="1" smtClean="0">
                <a:latin typeface="Monaco"/>
                <a:cs typeface="Monaco"/>
              </a:rPr>
              <a:t>expt</a:t>
            </a:r>
            <a:r>
              <a:rPr lang="en-US" dirty="0" smtClean="0">
                <a:latin typeface="Monaco"/>
                <a:cs typeface="Monaco"/>
              </a:rPr>
              <a:t> 10 (/ (- opponent-ranking my-ranking) 400)))))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ranking-after-game</a:t>
            </a:r>
          </a:p>
          <a:p>
            <a:r>
              <a:rPr lang="en-US" dirty="0" smtClean="0">
                <a:latin typeface="Monaco"/>
                <a:cs typeface="Monaco"/>
              </a:rPr>
              <a:t>  [{ ranking :ranking</a:t>
            </a:r>
          </a:p>
          <a:p>
            <a:r>
              <a:rPr lang="en-US" dirty="0" smtClean="0">
                <a:latin typeface="Monaco"/>
                <a:cs typeface="Monaco"/>
              </a:rPr>
              <a:t>     opponent-ranking :opponent-ranking</a:t>
            </a:r>
          </a:p>
          <a:p>
            <a:r>
              <a:rPr lang="en-US" dirty="0" smtClean="0">
                <a:latin typeface="Monaco"/>
                <a:cs typeface="Monaco"/>
              </a:rPr>
              <a:t>     importance :importance</a:t>
            </a:r>
          </a:p>
          <a:p>
            <a:r>
              <a:rPr lang="en-US" dirty="0" smtClean="0">
                <a:latin typeface="Monaco"/>
                <a:cs typeface="Monaco"/>
              </a:rPr>
              <a:t>     score :score}]</a:t>
            </a:r>
          </a:p>
          <a:p>
            <a:r>
              <a:rPr lang="en-US" dirty="0" smtClean="0">
                <a:latin typeface="Monaco"/>
                <a:cs typeface="Monaco"/>
              </a:rPr>
              <a:t>  (+ ranking</a:t>
            </a:r>
          </a:p>
          <a:p>
            <a:r>
              <a:rPr lang="en-US" dirty="0" smtClean="0">
                <a:latin typeface="Monaco"/>
                <a:cs typeface="Monaco"/>
              </a:rPr>
              <a:t>     (* importance</a:t>
            </a:r>
          </a:p>
          <a:p>
            <a:r>
              <a:rPr lang="en-US" dirty="0" smtClean="0">
                <a:latin typeface="Monaco"/>
                <a:cs typeface="Monaco"/>
              </a:rPr>
              <a:t>        (- score (expected ranking opponent-ranking)))))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1})))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ranking-after-win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0})))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ranking-after-draw [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]</a:t>
            </a:r>
          </a:p>
          <a:p>
            <a:r>
              <a:rPr lang="en-US" dirty="0" smtClean="0">
                <a:latin typeface="Monaco"/>
                <a:cs typeface="Monaco"/>
              </a:rPr>
              <a:t>  (ranking-after-game (merge </a:t>
            </a:r>
            <a:r>
              <a:rPr lang="en-US" dirty="0" err="1" smtClean="0">
                <a:latin typeface="Monaco"/>
                <a:cs typeface="Monaco"/>
              </a:rPr>
              <a:t>args</a:t>
            </a:r>
            <a:r>
              <a:rPr lang="en-US" dirty="0" smtClean="0">
                <a:latin typeface="Monaco"/>
                <a:cs typeface="Monaco"/>
              </a:rPr>
              <a:t> {:score 0.5})))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5607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Code in action</a:t>
            </a:r>
            <a:endParaRPr lang="en-US" sz="4000" dirty="0"/>
          </a:p>
        </p:txBody>
      </p:sp>
      <p:pic>
        <p:nvPicPr>
          <p:cNvPr id="4" name="elo-ds-ld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9191" y="446994"/>
            <a:ext cx="8661400" cy="487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4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Get all the matches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23572" y="1660967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Extract teams from matches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3" y="4753649"/>
            <a:ext cx="5587995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Process each match updating rankings as we go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3" y="3192224"/>
            <a:ext cx="5587996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Set initial rankings for teams</a:t>
            </a:r>
          </a:p>
        </p:txBody>
      </p:sp>
    </p:spTree>
    <p:extLst>
      <p:ext uri="{BB962C8B-B14F-4D97-AF65-F5344CB8AC3E}">
        <p14:creationId xmlns:p14="http://schemas.microsoft.com/office/powerpoint/2010/main" val="170854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2" y="148562"/>
            <a:ext cx="5587998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Calibri"/>
                <a:cs typeface="Calibri"/>
              </a:rPr>
              <a:t>(-&gt;&gt; file fetch-page extract-rows </a:t>
            </a:r>
          </a:p>
          <a:p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smtClean="0">
                <a:latin typeface="Calibri"/>
                <a:cs typeface="Calibri"/>
              </a:rPr>
              <a:t>       </a:t>
            </a:r>
            <a:r>
              <a:rPr lang="en-US" sz="2400" dirty="0" smtClean="0">
                <a:latin typeface="Calibri"/>
                <a:cs typeface="Calibri"/>
              </a:rPr>
              <a:t>(map extract-content))</a:t>
            </a:r>
            <a:endParaRPr lang="en-US" sz="2400" b="1" dirty="0" smtClean="0">
              <a:latin typeface="Calibri"/>
              <a:cs typeface="Calibri"/>
              <a:sym typeface="Wingding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723570" y="1660967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(set (</a:t>
            </a:r>
            <a:r>
              <a:rPr lang="en-US" sz="2400" dirty="0" err="1" smtClean="0">
                <a:sym typeface="Wingdings"/>
              </a:rPr>
              <a:t>mapcat</a:t>
            </a:r>
            <a:r>
              <a:rPr lang="en-US" sz="2400" dirty="0" smtClean="0">
                <a:sym typeface="Wingdings"/>
              </a:rPr>
              <a:t> extract-teams matches))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571" y="4753649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(reduce process-match teams matches)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1" y="3192224"/>
            <a:ext cx="5587999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ym typeface="Wingdings"/>
              </a:rPr>
              <a:t>(map add-ranking teams)</a:t>
            </a:r>
          </a:p>
        </p:txBody>
      </p:sp>
    </p:spTree>
    <p:extLst>
      <p:ext uri="{BB962C8B-B14F-4D97-AF65-F5344CB8AC3E}">
        <p14:creationId xmlns:p14="http://schemas.microsoft.com/office/powerpoint/2010/main" val="214258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077814"/>
            <a:ext cx="508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Data Science Motto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9131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5678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Monaco"/>
                <a:cs typeface="Monaco"/>
              </a:rPr>
              <a:t>(</a:t>
            </a:r>
            <a:r>
              <a:rPr lang="en-US" sz="1100" dirty="0" err="1" smtClean="0">
                <a:latin typeface="Monaco"/>
                <a:cs typeface="Monaco"/>
              </a:rPr>
              <a:t>defn</a:t>
            </a:r>
            <a:r>
              <a:rPr lang="en-US" sz="1100" dirty="0" smtClean="0">
                <a:latin typeface="Monaco"/>
                <a:cs typeface="Monaco"/>
              </a:rPr>
              <a:t> process-match [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(let [{:keys [home away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round]} match]</a:t>
            </a:r>
          </a:p>
          <a:p>
            <a:r>
              <a:rPr lang="en-US" sz="1100" dirty="0" smtClean="0">
                <a:latin typeface="Monaco"/>
                <a:cs typeface="Monaco"/>
              </a:rPr>
              <a:t>    (</a:t>
            </a:r>
            <a:r>
              <a:rPr lang="en-US" sz="1100" dirty="0" err="1" smtClean="0">
                <a:latin typeface="Monaco"/>
                <a:cs typeface="Monaco"/>
              </a:rPr>
              <a:t>cond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 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(&gt;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#(ranking-after-loss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#(ranking-after-win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:importance (get round-value round 32)})))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(= </a:t>
            </a:r>
            <a:r>
              <a:rPr lang="en-US" sz="1100" dirty="0" err="1" smtClean="0">
                <a:latin typeface="Monaco"/>
                <a:cs typeface="Monaco"/>
              </a:rPr>
              <a:t>home_score</a:t>
            </a:r>
            <a:r>
              <a:rPr lang="en-US" sz="1100" dirty="0" smtClean="0">
                <a:latin typeface="Monaco"/>
                <a:cs typeface="Monaco"/>
              </a:rPr>
              <a:t> </a:t>
            </a:r>
            <a:r>
              <a:rPr lang="en-US" sz="1100" dirty="0" err="1" smtClean="0">
                <a:latin typeface="Monaco"/>
                <a:cs typeface="Monaco"/>
              </a:rPr>
              <a:t>away_score</a:t>
            </a:r>
            <a:r>
              <a:rPr lang="en-US" sz="1100" dirty="0" smtClean="0">
                <a:latin typeface="Monaco"/>
                <a:cs typeface="Monaco"/>
              </a:rPr>
              <a:t>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(-&gt;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endParaRPr lang="en-US" sz="1100" dirty="0" smtClean="0">
              <a:latin typeface="Monaco"/>
              <a:cs typeface="Monaco"/>
            </a:endParaRPr>
          </a:p>
          <a:p>
            <a:r>
              <a:rPr lang="en-US" sz="1100" dirty="0" smtClean="0">
                <a:latin typeface="Monaco"/>
                <a:cs typeface="Monaco"/>
              </a:rPr>
              <a:t>         (update-in [home :points] </a:t>
            </a:r>
          </a:p>
          <a:p>
            <a:r>
              <a:rPr lang="en-US" sz="1100" dirty="0">
                <a:latin typeface="Monaco"/>
                <a:cs typeface="Monaco"/>
              </a:rPr>
              <a:t>	</a:t>
            </a:r>
            <a:r>
              <a:rPr lang="en-US" sz="1100" dirty="0" smtClean="0">
                <a:latin typeface="Monaco"/>
                <a:cs typeface="Monaco"/>
              </a:rPr>
              <a:t>		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away))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(update-in [away :points] </a:t>
            </a:r>
          </a:p>
          <a:p>
            <a:r>
              <a:rPr lang="en-US" sz="1100" dirty="0">
                <a:latin typeface="Monaco"/>
                <a:cs typeface="Monaco"/>
              </a:rPr>
              <a:t> </a:t>
            </a:r>
            <a:r>
              <a:rPr lang="en-US" sz="1100" dirty="0" smtClean="0">
                <a:latin typeface="Monaco"/>
                <a:cs typeface="Monaco"/>
              </a:rPr>
              <a:t>                   #(ranking-after-draw {:ranking %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:opponent-ranking (:points (get </a:t>
            </a:r>
            <a:r>
              <a:rPr lang="en-US" sz="1100" dirty="0" err="1" smtClean="0">
                <a:latin typeface="Monaco"/>
                <a:cs typeface="Monaco"/>
              </a:rPr>
              <a:t>ts</a:t>
            </a:r>
            <a:r>
              <a:rPr lang="en-US" sz="1100" dirty="0" smtClean="0">
                <a:latin typeface="Monaco"/>
                <a:cs typeface="Monaco"/>
              </a:rPr>
              <a:t> home))</a:t>
            </a:r>
          </a:p>
          <a:p>
            <a:r>
              <a:rPr lang="en-US" sz="1100" dirty="0" smtClean="0">
                <a:latin typeface="Monaco"/>
                <a:cs typeface="Monaco"/>
              </a:rPr>
              <a:t>                                          :importance (get round-value round 32)}))))))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318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07039"/>
            <a:ext cx="92926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{ "Manchester United" {:points 1900.00},  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          "Manchester City"   {:points 1500.00}}) </a:t>
            </a:r>
          </a:p>
          <a:p>
            <a:endParaRPr lang="en-US" sz="2000" dirty="0" smtClean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</a:t>
            </a:r>
            <a:r>
              <a:rPr lang="en-US" sz="2000" dirty="0" err="1" smtClean="0">
                <a:latin typeface="Monaco"/>
                <a:cs typeface="Monaco"/>
              </a:rPr>
              <a:t>def</a:t>
            </a:r>
            <a:r>
              <a:rPr lang="en-US" sz="2000" dirty="0" smtClean="0">
                <a:latin typeface="Monaco"/>
                <a:cs typeface="Monaco"/>
              </a:rPr>
              <a:t> match {:home "Manchester United" </a:t>
            </a:r>
          </a:p>
          <a:p>
            <a:r>
              <a:rPr lang="en-US" sz="2000" dirty="0" smtClean="0">
                <a:latin typeface="Monaco"/>
                <a:cs typeface="Monaco"/>
              </a:rPr>
              <a:t>              :away "Manchester City"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home_score</a:t>
            </a:r>
            <a:r>
              <a:rPr lang="en-US" sz="2000" dirty="0" smtClean="0">
                <a:latin typeface="Monaco"/>
                <a:cs typeface="Monaco"/>
              </a:rPr>
              <a:t> 2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</a:t>
            </a:r>
            <a:r>
              <a:rPr lang="en-US" sz="2000" dirty="0" err="1" smtClean="0">
                <a:latin typeface="Monaco"/>
                <a:cs typeface="Monaco"/>
              </a:rPr>
              <a:t>away_score</a:t>
            </a:r>
            <a:r>
              <a:rPr lang="en-US" sz="2000" dirty="0" smtClean="0">
                <a:latin typeface="Monaco"/>
                <a:cs typeface="Monaco"/>
              </a:rPr>
              <a:t> 1 </a:t>
            </a:r>
          </a:p>
          <a:p>
            <a:r>
              <a:rPr lang="en-US" sz="2000" dirty="0">
                <a:latin typeface="Monaco"/>
                <a:cs typeface="Monaco"/>
              </a:rPr>
              <a:t> </a:t>
            </a:r>
            <a:r>
              <a:rPr lang="en-US" sz="2000" dirty="0" smtClean="0">
                <a:latin typeface="Monaco"/>
                <a:cs typeface="Monaco"/>
              </a:rPr>
              <a:t>             :round "Final"})</a:t>
            </a:r>
          </a:p>
          <a:p>
            <a:endParaRPr lang="en-US" sz="2000" dirty="0">
              <a:latin typeface="Monaco"/>
              <a:cs typeface="Monaco"/>
            </a:endParaRPr>
          </a:p>
          <a:p>
            <a:r>
              <a:rPr lang="en-US" sz="2000" dirty="0" smtClean="0">
                <a:latin typeface="Monaco"/>
                <a:cs typeface="Monaco"/>
              </a:rPr>
              <a:t>&gt; (process-match </a:t>
            </a:r>
            <a:r>
              <a:rPr lang="en-US" sz="2000" dirty="0" err="1" smtClean="0">
                <a:latin typeface="Monaco"/>
                <a:cs typeface="Monaco"/>
              </a:rPr>
              <a:t>ts</a:t>
            </a:r>
            <a:r>
              <a:rPr lang="en-US" sz="2000" dirty="0" smtClean="0">
                <a:latin typeface="Monaco"/>
                <a:cs typeface="Monaco"/>
              </a:rPr>
              <a:t> match)</a:t>
            </a:r>
          </a:p>
          <a:p>
            <a:r>
              <a:rPr lang="en-US" sz="2000" dirty="0" smtClean="0">
                <a:latin typeface="Monaco"/>
                <a:cs typeface="Monaco"/>
              </a:rPr>
              <a:t>{ "Manchester United" {:points 1902.909090909091}, </a:t>
            </a:r>
            <a:br>
              <a:rPr lang="en-US" sz="2000" dirty="0" smtClean="0">
                <a:latin typeface="Monaco"/>
                <a:cs typeface="Monaco"/>
              </a:rPr>
            </a:br>
            <a:r>
              <a:rPr lang="en-US" sz="2000" dirty="0" smtClean="0">
                <a:latin typeface="Monaco"/>
                <a:cs typeface="Monaco"/>
              </a:rPr>
              <a:t>  "Manchester City" {:points 1497.090909090909}}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0969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Did Chelsea deserve to win?</a:t>
            </a:r>
            <a:endParaRPr lang="en-US" sz="4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4640"/>
            <a:ext cx="9144000" cy="367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75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543"/>
            <a:ext cx="9144000" cy="349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0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Where are Barcelona?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540"/>
            <a:ext cx="9144000" cy="19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54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Our “</a:t>
            </a:r>
            <a:r>
              <a:rPr lang="en-US" sz="4000" dirty="0" smtClean="0">
                <a:sym typeface="Wingdings"/>
              </a:rPr>
              <a:t>problems” so far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84580" y="1127779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/>
              <a:t>Everyone starts with the same base rating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Winning matters rather than making progress in the tournament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/>
              <a:t>Ratings don’t change significantly game to game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1529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2004 - 2012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8997"/>
            <a:ext cx="9144000" cy="43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4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2004 - 2013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483"/>
            <a:ext cx="9144000" cy="338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2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using 2004-2012 base ratings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397"/>
            <a:ext cx="9144000" cy="349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9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General problems with </a:t>
            </a:r>
            <a:r>
              <a:rPr lang="en-US" sz="4000" dirty="0" err="1" smtClean="0">
                <a:sym typeface="Wingdings"/>
              </a:rPr>
              <a:t>Elo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184580" y="819348"/>
            <a:ext cx="8832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New players can take a long time to ascend or descend to their correct levels.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Highly ranked players can be hesitant to play with provisional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There are no allowances for games with more than two players.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7977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Before we start scraping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275" y="761758"/>
            <a:ext cx="9646040" cy="96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86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Glicko</a:t>
            </a:r>
            <a:r>
              <a:rPr lang="en-US" sz="4000" dirty="0" smtClean="0"/>
              <a:t> Rating System</a:t>
            </a:r>
            <a:endParaRPr lang="en-US" sz="40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2710" y="54429"/>
            <a:ext cx="8798076" cy="6277473"/>
            <a:chOff x="182710" y="421631"/>
            <a:chExt cx="8798076" cy="4087989"/>
          </a:xfrm>
        </p:grpSpPr>
        <p:sp>
          <p:nvSpPr>
            <p:cNvPr id="7" name="TextBox 6"/>
            <p:cNvSpPr txBox="1"/>
            <p:nvPr/>
          </p:nvSpPr>
          <p:spPr>
            <a:xfrm>
              <a:off x="4599891" y="3758278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2710" y="575798"/>
              <a:ext cx="8798076" cy="3024044"/>
            </a:xfrm>
            <a:prstGeom prst="roundRect">
              <a:avLst/>
            </a:prstGeom>
            <a:gradFill>
              <a:gsLst>
                <a:gs pos="0">
                  <a:schemeClr val="tx2"/>
                </a:gs>
                <a:gs pos="100000">
                  <a:schemeClr val="accent1"/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 smtClean="0">
                  <a:sym typeface="Wingdings"/>
                </a:rPr>
                <a:t>The </a:t>
              </a:r>
              <a:r>
                <a:rPr lang="en-US" sz="2800" dirty="0" err="1" smtClean="0">
                  <a:sym typeface="Wingdings"/>
                </a:rPr>
                <a:t>Glicko</a:t>
              </a:r>
              <a:r>
                <a:rPr lang="en-US" sz="2800" dirty="0" smtClean="0">
                  <a:sym typeface="Wingdings"/>
                </a:rPr>
                <a:t> rating system is a method for assessing a player's strength in games of skill, such as chess and go.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It was invented by Mark Glickman as an improvement of the </a:t>
              </a:r>
              <a:r>
                <a:rPr lang="en-US" sz="2800" dirty="0" err="1" smtClean="0">
                  <a:sym typeface="Wingdings"/>
                </a:rPr>
                <a:t>Elo</a:t>
              </a:r>
              <a:r>
                <a:rPr lang="en-US" sz="2800" dirty="0" smtClean="0">
                  <a:sym typeface="Wingdings"/>
                </a:rPr>
                <a:t> rating system, and initially intended for the primary use as a chess rating system. </a:t>
              </a:r>
            </a:p>
            <a:p>
              <a:endParaRPr lang="en-US" sz="2800" dirty="0" smtClean="0">
                <a:sym typeface="Wingdings"/>
              </a:endParaRPr>
            </a:p>
            <a:p>
              <a:r>
                <a:rPr lang="en-US" sz="2800" dirty="0" smtClean="0">
                  <a:sym typeface="Wingdings"/>
                </a:rPr>
                <a:t>Glickman's principal contribution to measurement is "ratings reliability", called RD, for ratings deviation.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24444" y="421631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Arial"/>
                  <a:cs typeface="Arial"/>
                </a:rPr>
                <a:t>“</a:t>
              </a:r>
              <a:endParaRPr lang="en-US" sz="96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386152" y="2939960"/>
              <a:ext cx="594634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rgbClr val="FFFFFF"/>
                  </a:solidFill>
                  <a:latin typeface="Arial"/>
                  <a:cs typeface="Arial"/>
                </a:rPr>
                <a:t>”</a:t>
              </a:r>
              <a:endParaRPr lang="en-US" sz="96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752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710420"/>
            <a:ext cx="7124700" cy="4140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</a:t>
            </a:r>
            <a:r>
              <a:rPr lang="en-US" sz="4000" dirty="0" err="1" smtClean="0">
                <a:sym typeface="Wingdings"/>
              </a:rPr>
              <a:t>Glicko</a:t>
            </a:r>
            <a:r>
              <a:rPr lang="en-US" sz="4000" dirty="0" smtClean="0">
                <a:sym typeface="Wingdings"/>
              </a:rPr>
              <a:t> Algorithm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12485"/>
            <a:ext cx="7670800" cy="1612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857" y="145139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1)</a:t>
            </a:r>
            <a:endParaRPr 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23371" y="1516586"/>
            <a:ext cx="6001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</a:t>
            </a:r>
            <a:r>
              <a:rPr lang="en-US" sz="4000" dirty="0" smtClean="0"/>
              <a:t>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38265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in English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1723571" y="620280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Set a base ranking/RD for each team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723570" y="2422969"/>
            <a:ext cx="5587997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Find the matches each team played in one season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723571" y="4226364"/>
            <a:ext cx="5587996" cy="1044779"/>
          </a:xfrm>
          <a:prstGeom prst="round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ym typeface="Wingdings"/>
              </a:rPr>
              <a:t>Iterate over each team and update their ranking/RD based on those matches </a:t>
            </a:r>
          </a:p>
        </p:txBody>
      </p:sp>
    </p:spTree>
    <p:extLst>
      <p:ext uri="{BB962C8B-B14F-4D97-AF65-F5344CB8AC3E}">
        <p14:creationId xmlns:p14="http://schemas.microsoft.com/office/powerpoint/2010/main" val="232813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6001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ranking-after-round [{ ranking :ranking 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:ranking-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opponents :opponents}]  </a:t>
            </a:r>
          </a:p>
          <a:p>
            <a:r>
              <a:rPr lang="en-US" sz="1200" dirty="0" smtClean="0">
                <a:latin typeface="Monaco"/>
                <a:cs typeface="Monaco"/>
              </a:rPr>
              <a:t>  (+ ranking</a:t>
            </a:r>
          </a:p>
          <a:p>
            <a:r>
              <a:rPr lang="en-US" sz="1200" dirty="0" smtClean="0">
                <a:latin typeface="Monaco"/>
                <a:cs typeface="Monaco"/>
              </a:rPr>
              <a:t>     (* (/ q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(+ (/ 1 (math/</a:t>
            </a:r>
            <a:r>
              <a:rPr lang="en-US" sz="1200" dirty="0" err="1" smtClean="0">
                <a:latin typeface="Monaco"/>
                <a:cs typeface="Monaco"/>
              </a:rPr>
              <a:t>expt</a:t>
            </a:r>
            <a:r>
              <a:rPr lang="en-US" sz="1200" dirty="0" smtClean="0">
                <a:latin typeface="Monaco"/>
                <a:cs typeface="Monaco"/>
              </a:rPr>
              <a:t> 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2))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(/ 1 (d2 (map (partial g-and-e ranking)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            opponents)))))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(reduce update-ranking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0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(map #(</a:t>
            </a:r>
            <a:r>
              <a:rPr lang="en-US" sz="1200" dirty="0" err="1" smtClean="0">
                <a:latin typeface="Monaco"/>
                <a:cs typeface="Monaco"/>
              </a:rPr>
              <a:t>assoc</a:t>
            </a:r>
            <a:r>
              <a:rPr lang="en-US" sz="1200" dirty="0" smtClean="0">
                <a:latin typeface="Monaco"/>
                <a:cs typeface="Monaco"/>
              </a:rPr>
              <a:t>-in % [:ranking] ranking)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          opponents)))))</a:t>
            </a:r>
          </a:p>
          <a:p>
            <a:endParaRPr lang="en-US" sz="1200" dirty="0">
              <a:latin typeface="Monaco"/>
              <a:cs typeface="Monaco"/>
            </a:endParaRPr>
          </a:p>
          <a:p>
            <a:r>
              <a:rPr lang="hr-HR" sz="1200" dirty="0" smtClean="0">
                <a:latin typeface="Monaco"/>
                <a:cs typeface="Monaco"/>
              </a:rPr>
              <a:t>(def q (/ (java.lang.Math/log 10) 400))</a:t>
            </a:r>
          </a:p>
          <a:p>
            <a:endParaRPr lang="hr-HR" sz="1200" dirty="0">
              <a:latin typeface="Monaco"/>
              <a:cs typeface="Monaco"/>
            </a:endParaRPr>
          </a:p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d2 [opponents]</a:t>
            </a:r>
          </a:p>
          <a:p>
            <a:r>
              <a:rPr lang="en-US" sz="1200" dirty="0" smtClean="0">
                <a:latin typeface="Monaco"/>
                <a:cs typeface="Monaco"/>
              </a:rPr>
              <a:t>  (/ 1  (* (math/</a:t>
            </a:r>
            <a:r>
              <a:rPr lang="en-US" sz="1200" dirty="0" err="1" smtClean="0">
                <a:latin typeface="Monaco"/>
                <a:cs typeface="Monaco"/>
              </a:rPr>
              <a:t>expt</a:t>
            </a:r>
            <a:r>
              <a:rPr lang="en-US" sz="1200" dirty="0" smtClean="0">
                <a:latin typeface="Monaco"/>
                <a:cs typeface="Monaco"/>
              </a:rPr>
              <a:t> q 2)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    (reduce process-opponent 0 opponents))))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process-opponent [total opponent]</a:t>
            </a:r>
          </a:p>
          <a:p>
            <a:r>
              <a:rPr lang="en-US" sz="1200" dirty="0" smtClean="0">
                <a:latin typeface="Monaco"/>
                <a:cs typeface="Monaco"/>
              </a:rPr>
              <a:t>  (let [{:keys [g e]} opponent]</a:t>
            </a:r>
          </a:p>
          <a:p>
            <a:r>
              <a:rPr lang="en-US" sz="1200" dirty="0" smtClean="0">
                <a:latin typeface="Monaco"/>
                <a:cs typeface="Monaco"/>
              </a:rPr>
              <a:t>    (+ total</a:t>
            </a:r>
          </a:p>
          <a:p>
            <a:r>
              <a:rPr lang="en-US" sz="1200" dirty="0" smtClean="0">
                <a:latin typeface="Monaco"/>
                <a:cs typeface="Monaco"/>
              </a:rPr>
              <a:t>       (* (math/</a:t>
            </a:r>
            <a:r>
              <a:rPr lang="en-US" sz="1200" dirty="0" err="1" smtClean="0">
                <a:latin typeface="Monaco"/>
                <a:cs typeface="Monaco"/>
              </a:rPr>
              <a:t>expt</a:t>
            </a:r>
            <a:r>
              <a:rPr lang="en-US" sz="1200" dirty="0" smtClean="0">
                <a:latin typeface="Monaco"/>
                <a:cs typeface="Monaco"/>
              </a:rPr>
              <a:t> g 2) e (- 1 e)))))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en-US" sz="1200" dirty="0" smtClean="0">
                <a:latin typeface="Monaco"/>
                <a:cs typeface="Monaco"/>
              </a:rPr>
              <a:t>(</a:t>
            </a:r>
            <a:r>
              <a:rPr lang="en-US" sz="1200" dirty="0" err="1" smtClean="0">
                <a:latin typeface="Monaco"/>
                <a:cs typeface="Monaco"/>
              </a:rPr>
              <a:t>defn</a:t>
            </a:r>
            <a:r>
              <a:rPr lang="en-US" sz="1200" dirty="0" smtClean="0">
                <a:latin typeface="Monaco"/>
                <a:cs typeface="Monaco"/>
              </a:rPr>
              <a:t> g-and-e [ranking {o-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:opponent-ranking-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 o-ranking :opponent-ranking}]</a:t>
            </a:r>
          </a:p>
          <a:p>
            <a:r>
              <a:rPr lang="en-US" sz="1200" dirty="0" smtClean="0">
                <a:latin typeface="Monaco"/>
                <a:cs typeface="Monaco"/>
              </a:rPr>
              <a:t>  {:g (g o-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) :e (e ranking o-ranking o-</a:t>
            </a:r>
            <a:r>
              <a:rPr lang="en-US" sz="1200" dirty="0" err="1" smtClean="0">
                <a:latin typeface="Monaco"/>
                <a:cs typeface="Monaco"/>
              </a:rPr>
              <a:t>rd</a:t>
            </a:r>
            <a:r>
              <a:rPr lang="en-US" sz="1200" dirty="0" smtClean="0">
                <a:latin typeface="Monaco"/>
                <a:cs typeface="Monaco"/>
              </a:rPr>
              <a:t>)})</a:t>
            </a:r>
          </a:p>
          <a:p>
            <a:endParaRPr lang="en-US" sz="1200" dirty="0" smtClean="0">
              <a:latin typeface="Monaco"/>
              <a:cs typeface="Monaco"/>
            </a:endParaRPr>
          </a:p>
          <a:p>
            <a:r>
              <a:rPr lang="nb-NO" sz="1200" dirty="0" smtClean="0">
                <a:latin typeface="Monaco"/>
                <a:cs typeface="Monaco"/>
              </a:rPr>
              <a:t>(</a:t>
            </a:r>
            <a:r>
              <a:rPr lang="nb-NO" sz="1200" dirty="0" err="1" smtClean="0">
                <a:latin typeface="Monaco"/>
                <a:cs typeface="Monaco"/>
              </a:rPr>
              <a:t>defn</a:t>
            </a:r>
            <a:r>
              <a:rPr lang="nb-NO" sz="1200" dirty="0" smtClean="0">
                <a:latin typeface="Monaco"/>
                <a:cs typeface="Monaco"/>
              </a:rPr>
              <a:t> e [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 opponent-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 opponent-</a:t>
            </a:r>
            <a:r>
              <a:rPr lang="nb-NO" sz="1200" dirty="0" err="1" smtClean="0">
                <a:latin typeface="Monaco"/>
                <a:cs typeface="Monaco"/>
              </a:rPr>
              <a:t>rd</a:t>
            </a:r>
            <a:r>
              <a:rPr lang="nb-NO" sz="1200" dirty="0" smtClean="0">
                <a:latin typeface="Monaco"/>
                <a:cs typeface="Monaco"/>
              </a:rPr>
              <a:t>]</a:t>
            </a:r>
          </a:p>
          <a:p>
            <a:r>
              <a:rPr lang="nb-NO" sz="1200" dirty="0" smtClean="0">
                <a:latin typeface="Monaco"/>
                <a:cs typeface="Monaco"/>
              </a:rPr>
              <a:t>  (/ 1</a:t>
            </a:r>
          </a:p>
          <a:p>
            <a:r>
              <a:rPr lang="nb-NO" sz="1200" dirty="0" smtClean="0">
                <a:latin typeface="Monaco"/>
                <a:cs typeface="Monaco"/>
              </a:rPr>
              <a:t>     (+ 1 (</a:t>
            </a:r>
            <a:r>
              <a:rPr lang="nb-NO" sz="1200" dirty="0" err="1" smtClean="0">
                <a:latin typeface="Monaco"/>
                <a:cs typeface="Monaco"/>
              </a:rPr>
              <a:t>math</a:t>
            </a:r>
            <a:r>
              <a:rPr lang="nb-NO" sz="1200" dirty="0" smtClean="0">
                <a:latin typeface="Monaco"/>
                <a:cs typeface="Monaco"/>
              </a:rPr>
              <a:t>/</a:t>
            </a:r>
            <a:r>
              <a:rPr lang="nb-NO" sz="1200" dirty="0" err="1" smtClean="0">
                <a:latin typeface="Monaco"/>
                <a:cs typeface="Monaco"/>
              </a:rPr>
              <a:t>expt</a:t>
            </a:r>
            <a:r>
              <a:rPr lang="nb-NO" sz="1200" dirty="0" smtClean="0">
                <a:latin typeface="Monaco"/>
                <a:cs typeface="Monaco"/>
              </a:rPr>
              <a:t> 10 (/ (* (- (g opponent-</a:t>
            </a:r>
            <a:r>
              <a:rPr lang="nb-NO" sz="1200" dirty="0" err="1" smtClean="0">
                <a:latin typeface="Monaco"/>
                <a:cs typeface="Monaco"/>
              </a:rPr>
              <a:t>rd</a:t>
            </a:r>
            <a:r>
              <a:rPr lang="nb-NO" sz="1200" dirty="0" smtClean="0">
                <a:latin typeface="Monaco"/>
                <a:cs typeface="Monaco"/>
              </a:rPr>
              <a:t>)) (- 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 opponent-</a:t>
            </a:r>
            <a:r>
              <a:rPr lang="nb-NO" sz="1200" dirty="0" err="1" smtClean="0">
                <a:latin typeface="Monaco"/>
                <a:cs typeface="Monaco"/>
              </a:rPr>
              <a:t>rating</a:t>
            </a:r>
            <a:r>
              <a:rPr lang="nb-NO" sz="1200" dirty="0" smtClean="0">
                <a:latin typeface="Monaco"/>
                <a:cs typeface="Monaco"/>
              </a:rPr>
              <a:t>)) 400)))))</a:t>
            </a:r>
          </a:p>
          <a:p>
            <a:endParaRPr lang="nb-NO" sz="1200" dirty="0">
              <a:latin typeface="Monaco"/>
              <a:cs typeface="Monaco"/>
            </a:endParaRPr>
          </a:p>
          <a:p>
            <a:r>
              <a:rPr lang="is-IS" sz="1200" dirty="0" smtClean="0">
                <a:latin typeface="Monaco"/>
                <a:cs typeface="Monaco"/>
              </a:rPr>
              <a:t>(defn g [rd]</a:t>
            </a:r>
          </a:p>
          <a:p>
            <a:r>
              <a:rPr lang="is-IS" sz="1200" dirty="0" smtClean="0">
                <a:latin typeface="Monaco"/>
                <a:cs typeface="Monaco"/>
              </a:rPr>
              <a:t>  (/ 1 (java.lang.Math/sqrt (+ 1  (/ (* 3 (math/expt q 2) (math/expt rd 2))</a:t>
            </a:r>
          </a:p>
          <a:p>
            <a:r>
              <a:rPr lang="is-IS" sz="1200" dirty="0" smtClean="0">
                <a:latin typeface="Monaco"/>
                <a:cs typeface="Monaco"/>
              </a:rPr>
              <a:t>                                     (math/expt ( . Math PI) 2))))))</a:t>
            </a:r>
            <a:endParaRPr lang="en-US" sz="1200" dirty="0" smtClean="0">
              <a:latin typeface="Monaco"/>
              <a:cs typeface="Monaco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54825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&gt; (ranking-after-round { :ranking 1500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:opponents</a:t>
            </a:r>
          </a:p>
          <a:p>
            <a:r>
              <a:rPr lang="en-US" dirty="0" smtClean="0">
                <a:latin typeface="Monaco"/>
                <a:cs typeface="Monaco"/>
              </a:rPr>
              <a:t>  [{:opponent-ranking 1400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 :score 1}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{:opponent-ranking 1550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 :score 0}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{:opponent-ranking 1700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300 :score 0}]}) 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1464.1064627569112</a:t>
            </a:r>
          </a:p>
          <a:p>
            <a:endParaRPr lang="en-US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</a:t>
            </a:r>
            <a:r>
              <a:rPr lang="en-US" dirty="0" smtClean="0">
                <a:latin typeface="Monaco"/>
                <a:cs typeface="Monaco"/>
              </a:rPr>
              <a:t>(ranking-after-round { :ranking 1500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200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:opponents</a:t>
            </a:r>
          </a:p>
          <a:p>
            <a:r>
              <a:rPr lang="en-US" dirty="0" smtClean="0">
                <a:latin typeface="Monaco"/>
                <a:cs typeface="Monaco"/>
              </a:rPr>
              <a:t>  [{:opponent-ranking 1400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 :score 1}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1550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 :score 0}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1200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50 :score 0}]}) 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1384.1856308208341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117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(</a:t>
            </a:r>
            <a:r>
              <a:rPr lang="en-US" dirty="0" err="1" smtClean="0">
                <a:latin typeface="Monaco"/>
                <a:cs typeface="Monaco"/>
              </a:rPr>
              <a:t>defn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-after-round  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[{ ranking :ranking 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opponents :opponents}]</a:t>
            </a:r>
          </a:p>
          <a:p>
            <a:r>
              <a:rPr lang="en-US" dirty="0" smtClean="0">
                <a:latin typeface="Monaco"/>
                <a:cs typeface="Monaco"/>
              </a:rPr>
              <a:t>  (</a:t>
            </a:r>
            <a:r>
              <a:rPr lang="en-US" dirty="0" err="1" smtClean="0">
                <a:latin typeface="Monaco"/>
                <a:cs typeface="Monaco"/>
              </a:rPr>
              <a:t>java.lang.Math</a:t>
            </a:r>
            <a:r>
              <a:rPr lang="en-US" dirty="0" smtClean="0">
                <a:latin typeface="Monaco"/>
                <a:cs typeface="Monaco"/>
              </a:rPr>
              <a:t>/</a:t>
            </a:r>
            <a:r>
              <a:rPr lang="en-US" dirty="0" err="1" smtClean="0">
                <a:latin typeface="Monaco"/>
                <a:cs typeface="Monaco"/>
              </a:rPr>
              <a:t>sqrt</a:t>
            </a:r>
            <a:r>
              <a:rPr lang="en-US" dirty="0" smtClean="0">
                <a:latin typeface="Monaco"/>
                <a:cs typeface="Monaco"/>
              </a:rPr>
              <a:t> (/ 1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(+ (/ 1 (math/</a:t>
            </a:r>
            <a:r>
              <a:rPr lang="en-US" dirty="0" err="1" smtClean="0">
                <a:latin typeface="Monaco"/>
                <a:cs typeface="Monaco"/>
              </a:rPr>
              <a:t>expt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2))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   (/ 1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      (d2 (map (partial g-and-e ranking)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                        opponents)))))))</a:t>
            </a:r>
          </a:p>
          <a:p>
            <a:endParaRPr lang="en-US" dirty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-after-round {:ranking 1500 :ranking-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200 :opponents</a:t>
            </a:r>
          </a:p>
          <a:p>
            <a:r>
              <a:rPr lang="en-US" dirty="0" smtClean="0">
                <a:latin typeface="Monaco"/>
                <a:cs typeface="Monaco"/>
              </a:rPr>
              <a:t> [{:opponent-ranking 1400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 :score 1}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1550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 :score 0} </a:t>
            </a:r>
          </a:p>
          <a:p>
            <a:r>
              <a:rPr lang="en-US" dirty="0" smtClean="0">
                <a:latin typeface="Monaco"/>
                <a:cs typeface="Monaco"/>
              </a:rPr>
              <a:t>   {:opponent-ranking 1700 :opponent-ranking-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300 :score 0}]})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151.39890244796933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The algorithm in code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9442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Monaco"/>
                <a:cs typeface="Monaco"/>
              </a:rPr>
              <a:t>(</a:t>
            </a:r>
            <a:r>
              <a:rPr lang="en-US" sz="1500" dirty="0" err="1" smtClean="0">
                <a:latin typeface="Monaco"/>
                <a:cs typeface="Monaco"/>
              </a:rPr>
              <a:t>defn</a:t>
            </a:r>
            <a:r>
              <a:rPr lang="en-US" sz="1500" dirty="0" smtClean="0">
                <a:latin typeface="Monaco"/>
                <a:cs typeface="Monaco"/>
              </a:rPr>
              <a:t> process-team</a:t>
            </a:r>
          </a:p>
          <a:p>
            <a:r>
              <a:rPr lang="en-US" sz="1500" dirty="0" smtClean="0">
                <a:latin typeface="Monaco"/>
                <a:cs typeface="Monaco"/>
              </a:rPr>
              <a:t>  [team ranking matches]</a:t>
            </a:r>
          </a:p>
          <a:p>
            <a:r>
              <a:rPr lang="en-US" sz="1500" dirty="0" smtClean="0">
                <a:latin typeface="Monaco"/>
                <a:cs typeface="Monaco"/>
              </a:rPr>
              <a:t>  (let [rankings  </a:t>
            </a:r>
          </a:p>
          <a:p>
            <a:r>
              <a:rPr lang="en-US" sz="1500" dirty="0">
                <a:latin typeface="Monaco"/>
                <a:cs typeface="Monaco"/>
              </a:rPr>
              <a:t> </a:t>
            </a:r>
            <a:r>
              <a:rPr lang="en-US" sz="1500" dirty="0" smtClean="0">
                <a:latin typeface="Monaco"/>
                <a:cs typeface="Monaco"/>
              </a:rPr>
              <a:t>       (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/initial-rankings (</a:t>
            </a:r>
            <a:r>
              <a:rPr lang="en-US" sz="1500" dirty="0" err="1" smtClean="0">
                <a:latin typeface="Monaco"/>
                <a:cs typeface="Monaco"/>
              </a:rPr>
              <a:t>uefa</a:t>
            </a:r>
            <a:r>
              <a:rPr lang="en-US" sz="1500" dirty="0" smtClean="0">
                <a:latin typeface="Monaco"/>
                <a:cs typeface="Monaco"/>
              </a:rPr>
              <a:t>/extract-teams matches))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opponents </a:t>
            </a:r>
          </a:p>
          <a:p>
            <a:r>
              <a:rPr lang="en-US" sz="1500" dirty="0">
                <a:latin typeface="Monaco"/>
                <a:cs typeface="Monaco"/>
              </a:rPr>
              <a:t> </a:t>
            </a:r>
            <a:r>
              <a:rPr lang="en-US" sz="1500" dirty="0" smtClean="0">
                <a:latin typeface="Monaco"/>
                <a:cs typeface="Monaco"/>
              </a:rPr>
              <a:t>       (map 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/as-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-opposition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(show-opponents team matches rankings))]</a:t>
            </a:r>
          </a:p>
          <a:p>
            <a:r>
              <a:rPr lang="en-US" sz="1500" dirty="0" smtClean="0">
                <a:latin typeface="Monaco"/>
                <a:cs typeface="Monaco"/>
              </a:rPr>
              <a:t>    (-&gt; ranking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(update-in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[:points]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#(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/ranking-after-round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{ :ranking %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:ranking-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 (: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 (get rankings team))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:opponents opponents}))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(update-in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[: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]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#(</a:t>
            </a:r>
            <a:r>
              <a:rPr lang="en-US" sz="1500" dirty="0" err="1" smtClean="0">
                <a:latin typeface="Monaco"/>
                <a:cs typeface="Monaco"/>
              </a:rPr>
              <a:t>glicko</a:t>
            </a:r>
            <a:r>
              <a:rPr lang="en-US" sz="1500" dirty="0" smtClean="0">
                <a:latin typeface="Monaco"/>
                <a:cs typeface="Monaco"/>
              </a:rPr>
              <a:t>/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-after-round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{ :ranking (:points (get rankings team))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:ranking-</a:t>
            </a:r>
            <a:r>
              <a:rPr lang="en-US" sz="1500" dirty="0" err="1" smtClean="0">
                <a:latin typeface="Monaco"/>
                <a:cs typeface="Monaco"/>
              </a:rPr>
              <a:t>rd</a:t>
            </a:r>
            <a:r>
              <a:rPr lang="en-US" sz="1500" dirty="0" smtClean="0">
                <a:latin typeface="Monaco"/>
                <a:cs typeface="Monaco"/>
              </a:rPr>
              <a:t> %</a:t>
            </a:r>
          </a:p>
          <a:p>
            <a:r>
              <a:rPr lang="en-US" sz="1500" dirty="0" smtClean="0">
                <a:latin typeface="Monaco"/>
                <a:cs typeface="Monaco"/>
              </a:rPr>
              <a:t>             :opponents opponents})))))</a:t>
            </a:r>
          </a:p>
          <a:p>
            <a:endParaRPr lang="en-US" sz="1500" dirty="0">
              <a:latin typeface="Monaco"/>
              <a:cs typeface="Monaco"/>
            </a:endParaRPr>
          </a:p>
          <a:p>
            <a:r>
              <a:rPr lang="en-US" sz="1500" dirty="0" smtClean="0">
                <a:latin typeface="Monaco"/>
                <a:cs typeface="Monaco"/>
              </a:rPr>
              <a:t>(</a:t>
            </a:r>
            <a:r>
              <a:rPr lang="en-US" sz="1500" dirty="0" err="1" smtClean="0">
                <a:latin typeface="Monaco"/>
                <a:cs typeface="Monaco"/>
              </a:rPr>
              <a:t>defn</a:t>
            </a:r>
            <a:r>
              <a:rPr lang="en-US" sz="1500" dirty="0" smtClean="0">
                <a:latin typeface="Monaco"/>
                <a:cs typeface="Monaco"/>
              </a:rPr>
              <a:t> update-team</a:t>
            </a:r>
          </a:p>
          <a:p>
            <a:r>
              <a:rPr lang="en-US" sz="1500" dirty="0" smtClean="0">
                <a:latin typeface="Monaco"/>
                <a:cs typeface="Monaco"/>
              </a:rPr>
              <a:t>  [matches rankings team]</a:t>
            </a:r>
          </a:p>
          <a:p>
            <a:r>
              <a:rPr lang="en-US" sz="1500" dirty="0" smtClean="0">
                <a:latin typeface="Monaco"/>
                <a:cs typeface="Monaco"/>
              </a:rPr>
              <a:t>  (</a:t>
            </a:r>
            <a:r>
              <a:rPr lang="en-US" sz="1500" dirty="0" err="1" smtClean="0">
                <a:latin typeface="Monaco"/>
                <a:cs typeface="Monaco"/>
              </a:rPr>
              <a:t>assoc</a:t>
            </a:r>
            <a:r>
              <a:rPr lang="en-US" sz="1500" dirty="0" smtClean="0">
                <a:latin typeface="Monaco"/>
                <a:cs typeface="Monaco"/>
              </a:rPr>
              <a:t>-in rankings [team] (process-team team (get rankings team) matches)))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576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8139"/>
            <a:ext cx="9292623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onaco"/>
                <a:cs typeface="Monaco"/>
              </a:rPr>
              <a:t>&gt; (</a:t>
            </a:r>
            <a:r>
              <a:rPr lang="en-US" dirty="0" err="1" smtClean="0">
                <a:latin typeface="Monaco"/>
                <a:cs typeface="Monaco"/>
              </a:rPr>
              <a:t>def</a:t>
            </a:r>
            <a:r>
              <a:rPr lang="en-US" dirty="0" smtClean="0">
                <a:latin typeface="Monaco"/>
                <a:cs typeface="Monaco"/>
              </a:rPr>
              <a:t> matches </a:t>
            </a:r>
            <a:r>
              <a:rPr lang="en-US" dirty="0" smtClean="0">
                <a:latin typeface="Monaco"/>
                <a:cs typeface="Monaco"/>
              </a:rPr>
              <a:t>[{:home "Man. United",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:away "Man. City",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home_score</a:t>
            </a:r>
            <a:r>
              <a:rPr lang="en-US" dirty="0" smtClean="0">
                <a:latin typeface="Monaco"/>
                <a:cs typeface="Monaco"/>
              </a:rPr>
              <a:t> 7, </a:t>
            </a:r>
          </a:p>
          <a:p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away_score</a:t>
            </a:r>
            <a:r>
              <a:rPr lang="en-US" dirty="0" smtClean="0">
                <a:latin typeface="Monaco"/>
                <a:cs typeface="Monaco"/>
              </a:rPr>
              <a:t> 0}])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</a:t>
            </a:r>
            <a:r>
              <a:rPr lang="en-US" dirty="0" err="1" smtClean="0">
                <a:latin typeface="Monaco"/>
                <a:cs typeface="Monaco"/>
              </a:rPr>
              <a:t>def</a:t>
            </a:r>
            <a:r>
              <a:rPr lang="en-US" dirty="0" smtClean="0">
                <a:latin typeface="Monaco"/>
                <a:cs typeface="Monaco"/>
              </a:rPr>
              <a:t> teams {"Man. United" {:points 1400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50},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</a:t>
            </a:r>
            <a:r>
              <a:rPr lang="en-US" dirty="0" smtClean="0">
                <a:latin typeface="Monaco"/>
                <a:cs typeface="Monaco"/>
              </a:rPr>
              <a:t>"Man. </a:t>
            </a:r>
            <a:r>
              <a:rPr lang="en-US" dirty="0" smtClean="0">
                <a:latin typeface="Monaco"/>
                <a:cs typeface="Monaco"/>
              </a:rPr>
              <a:t>City</a:t>
            </a:r>
            <a:r>
              <a:rPr lang="en-US" dirty="0" smtClean="0">
                <a:latin typeface="Monaco"/>
                <a:cs typeface="Monaco"/>
              </a:rPr>
              <a:t>"   {:points 1600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100}</a:t>
            </a:r>
            <a:r>
              <a:rPr lang="en-US" dirty="0" smtClean="0">
                <a:latin typeface="Monaco"/>
                <a:cs typeface="Monaco"/>
              </a:rPr>
              <a:t>})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(update-team matches teams "Man. United")</a:t>
            </a:r>
          </a:p>
          <a:p>
            <a:pPr marL="285750" indent="-285750">
              <a:buFont typeface="Wingdings" charset="0"/>
              <a:buChar char="Ø"/>
            </a:pPr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  {"Man. United" {:points 1595.2766454319408,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49.76982046859493},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"Man. City"   {:points 1600.0,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100.0}}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&gt; (update-team matches teams "Man. City")</a:t>
            </a:r>
          </a:p>
          <a:p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>
                <a:latin typeface="Monaco"/>
                <a:cs typeface="Monaco"/>
              </a:rPr>
              <a:t>  {"Man. United" {:points 1400,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50},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"Man. City"   {:points 1404.7233545680592, </a:t>
            </a:r>
          </a:p>
          <a:p>
            <a:r>
              <a:rPr lang="en-US" dirty="0">
                <a:latin typeface="Monaco"/>
                <a:cs typeface="Monaco"/>
              </a:rPr>
              <a:t> </a:t>
            </a:r>
            <a:r>
              <a:rPr lang="en-US" dirty="0" smtClean="0">
                <a:latin typeface="Monaco"/>
                <a:cs typeface="Monaco"/>
              </a:rPr>
              <a:t>                 :</a:t>
            </a:r>
            <a:r>
              <a:rPr lang="en-US" dirty="0" err="1" smtClean="0">
                <a:latin typeface="Monaco"/>
                <a:cs typeface="Monaco"/>
              </a:rPr>
              <a:t>rd</a:t>
            </a:r>
            <a:r>
              <a:rPr lang="en-US" dirty="0" smtClean="0">
                <a:latin typeface="Monaco"/>
                <a:cs typeface="Monaco"/>
              </a:rPr>
              <a:t> 98.19579824070357}}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938719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Wiring it all together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8634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2012/2013 with a season as rating period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44382"/>
            <a:ext cx="9144000" cy="320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3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2004-2013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7711"/>
            <a:ext cx="9144000" cy="302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04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Don’t build a crawler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54" y="961462"/>
            <a:ext cx="3810000" cy="373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328" y="1421034"/>
            <a:ext cx="2920722" cy="292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1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2004-2013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5011"/>
            <a:ext cx="9144000" cy="306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4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Thoughts and Observations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456488"/>
            <a:ext cx="88324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Difficult to know if the algorithm is working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Glicko</a:t>
            </a:r>
            <a:r>
              <a:rPr lang="en-AU" sz="4000" dirty="0" smtClean="0"/>
              <a:t> places a big emphasis on winning games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Wins in qualifying rounds distort rankings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Both algorithms are more accurate when lots of games are played</a:t>
            </a:r>
          </a:p>
        </p:txBody>
      </p:sp>
    </p:spTree>
    <p:extLst>
      <p:ext uri="{BB962C8B-B14F-4D97-AF65-F5344CB8AC3E}">
        <p14:creationId xmlns:p14="http://schemas.microsoft.com/office/powerpoint/2010/main" val="281239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Questions to think about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785190"/>
            <a:ext cx="88324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smtClean="0"/>
              <a:t>Should we penalise qualifiers so those matches don’t have such an impact on ranking?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Can you have a pure ranking system if the competition setup is subjective?</a:t>
            </a:r>
            <a:endParaRPr lang="en-AU" sz="4000" dirty="0" smtClean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Can we separate long running ranking </a:t>
            </a:r>
            <a:r>
              <a:rPr lang="en-AU" sz="4000" dirty="0" err="1" smtClean="0"/>
              <a:t>vs</a:t>
            </a:r>
            <a:r>
              <a:rPr lang="en-AU" sz="4000" dirty="0" smtClean="0"/>
              <a:t> current winning streak?</a:t>
            </a:r>
          </a:p>
        </p:txBody>
      </p:sp>
    </p:spTree>
    <p:extLst>
      <p:ext uri="{BB962C8B-B14F-4D97-AF65-F5344CB8AC3E}">
        <p14:creationId xmlns:p14="http://schemas.microsoft.com/office/powerpoint/2010/main" val="43712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one final question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1673996"/>
            <a:ext cx="88324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8000" dirty="0" smtClean="0"/>
              <a:t>Can humans handle objectivity?</a:t>
            </a:r>
          </a:p>
        </p:txBody>
      </p:sp>
    </p:spTree>
    <p:extLst>
      <p:ext uri="{BB962C8B-B14F-4D97-AF65-F5344CB8AC3E}">
        <p14:creationId xmlns:p14="http://schemas.microsoft.com/office/powerpoint/2010/main" val="3639441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Other Ranking Systems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84580" y="1127779"/>
            <a:ext cx="88324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Glicko</a:t>
            </a:r>
            <a:r>
              <a:rPr lang="en-AU" sz="4000" dirty="0" smtClean="0"/>
              <a:t> 2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Harkness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True Skill</a:t>
            </a:r>
          </a:p>
          <a:p>
            <a:pPr marL="571500" indent="-571500">
              <a:buFont typeface="Arial"/>
              <a:buChar char="•"/>
            </a:pPr>
            <a:r>
              <a:rPr lang="en-AU" sz="4000" dirty="0" err="1" smtClean="0"/>
              <a:t>eGenesis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USATT</a:t>
            </a:r>
            <a:endParaRPr lang="en-AU" sz="4000" dirty="0"/>
          </a:p>
          <a:p>
            <a:pPr marL="571500" indent="-571500">
              <a:buFont typeface="Arial"/>
              <a:buChar char="•"/>
            </a:pPr>
            <a:r>
              <a:rPr lang="en-AU" sz="4000" dirty="0" smtClean="0"/>
              <a:t>Matrix Based Algorithms</a:t>
            </a:r>
          </a:p>
        </p:txBody>
      </p:sp>
    </p:spTree>
    <p:extLst>
      <p:ext uri="{BB962C8B-B14F-4D97-AF65-F5344CB8AC3E}">
        <p14:creationId xmlns:p14="http://schemas.microsoft.com/office/powerpoint/2010/main" val="701097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99891" y="375827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And that</a:t>
            </a:r>
            <a:r>
              <a:rPr lang="fr-FR" sz="4000" dirty="0" smtClean="0">
                <a:sym typeface="Wingdings"/>
              </a:rPr>
              <a:t>’</a:t>
            </a:r>
            <a:r>
              <a:rPr lang="en-US" sz="4000" dirty="0" smtClean="0">
                <a:sym typeface="Wingdings"/>
              </a:rPr>
              <a:t>s it</a:t>
            </a:r>
            <a:endParaRPr lang="en-US" sz="4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2342" y="394772"/>
            <a:ext cx="8944429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Code &amp; Talk:</a:t>
            </a:r>
          </a:p>
          <a:p>
            <a:pPr marL="0" indent="0">
              <a:buNone/>
            </a:pPr>
            <a:r>
              <a:rPr lang="en-US" dirty="0" smtClean="0">
                <a:hlinkClick r:id="rId3"/>
              </a:rPr>
              <a:t>https://github.com/mneedham/ranking-algorithms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4"/>
              </a:rPr>
              <a:t>https://github.com/mneedham/ranking-algorithms/blob/master/data-science-london.pptx</a:t>
            </a:r>
            <a:endParaRPr lang="en-US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dirty="0" smtClean="0"/>
              <a:t>Me: </a:t>
            </a:r>
          </a:p>
          <a:p>
            <a:pPr marL="0" indent="0">
              <a:buNone/>
            </a:pPr>
            <a:r>
              <a:rPr lang="en-US" b="1" dirty="0" smtClean="0"/>
              <a:t>@</a:t>
            </a:r>
            <a:r>
              <a:rPr lang="en-US" b="1" dirty="0" err="1" smtClean="0"/>
              <a:t>markhneedham</a:t>
            </a:r>
            <a:endParaRPr lang="en-US" b="1" dirty="0" smtClean="0"/>
          </a:p>
          <a:p>
            <a:pPr marL="0" indent="0">
              <a:buNone/>
            </a:pPr>
            <a:r>
              <a:rPr lang="en-US" dirty="0" smtClean="0">
                <a:hlinkClick r:id="rId5"/>
              </a:rPr>
              <a:t>http://www.markhneedham.com/blog/category/ranking-systems-research/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1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ym typeface="Wingdings"/>
              </a:rPr>
              <a:t>Download files to disk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-182584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0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20576"/>
            <a:ext cx="9144000" cy="937424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ym typeface="Wingdings"/>
              </a:rPr>
              <a:t>w</a:t>
            </a:r>
            <a:r>
              <a:rPr lang="en-US" sz="4000" dirty="0" err="1" smtClean="0">
                <a:sym typeface="Wingdings"/>
              </a:rPr>
              <a:t>get</a:t>
            </a:r>
            <a:r>
              <a:rPr lang="en-US" sz="4000" dirty="0" smtClean="0">
                <a:sym typeface="Wingdings"/>
              </a:rPr>
              <a:t> is your friend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181429" y="348599"/>
            <a:ext cx="8778061" cy="470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Monaco"/>
                <a:cs typeface="Monaco"/>
              </a:rPr>
              <a:t>$ head –n 3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dirty="0" smtClean="0">
                <a:latin typeface="Monaco"/>
                <a:cs typeface="Monaco"/>
              </a:rPr>
              <a:t> 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=1992-1993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=1993-1994</a:t>
            </a:r>
          </a:p>
          <a:p>
            <a:r>
              <a:rPr lang="en-US" sz="2600" dirty="0" smtClean="0">
                <a:latin typeface="Monaco"/>
                <a:cs typeface="Monaco"/>
              </a:rPr>
              <a:t>http://</a:t>
            </a:r>
            <a:r>
              <a:rPr lang="en-US" sz="2600" dirty="0" err="1" smtClean="0">
                <a:latin typeface="Monaco"/>
                <a:cs typeface="Monaco"/>
              </a:rPr>
              <a:t>www.premierleague.com</a:t>
            </a:r>
            <a:r>
              <a:rPr lang="en-US" sz="2600" dirty="0" smtClean="0">
                <a:latin typeface="Monaco"/>
                <a:cs typeface="Monaco"/>
              </a:rPr>
              <a:t>/en-</a:t>
            </a:r>
            <a:r>
              <a:rPr lang="en-US" sz="2600" dirty="0" err="1" smtClean="0">
                <a:latin typeface="Monaco"/>
                <a:cs typeface="Monaco"/>
              </a:rPr>
              <a:t>gb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matchday</a:t>
            </a:r>
            <a:r>
              <a:rPr lang="en-US" sz="2600" dirty="0" smtClean="0">
                <a:latin typeface="Monaco"/>
                <a:cs typeface="Monaco"/>
              </a:rPr>
              <a:t>/</a:t>
            </a:r>
            <a:r>
              <a:rPr lang="en-US" sz="2600" dirty="0" err="1" smtClean="0">
                <a:latin typeface="Monaco"/>
                <a:cs typeface="Monaco"/>
              </a:rPr>
              <a:t>league-table.html?season</a:t>
            </a:r>
            <a:r>
              <a:rPr lang="en-US" sz="2600" dirty="0" smtClean="0">
                <a:latin typeface="Monaco"/>
                <a:cs typeface="Monaco"/>
              </a:rPr>
              <a:t>=1994-1995</a:t>
            </a:r>
          </a:p>
          <a:p>
            <a:endParaRPr lang="en-US" sz="3600" b="1" dirty="0" smtClean="0">
              <a:latin typeface="Monaco"/>
              <a:cs typeface="Monaco"/>
            </a:endParaRPr>
          </a:p>
          <a:p>
            <a:r>
              <a:rPr lang="en-US" sz="3600" b="1" dirty="0" smtClean="0">
                <a:latin typeface="Monaco"/>
                <a:cs typeface="Monaco"/>
              </a:rPr>
              <a:t>$ cat </a:t>
            </a:r>
            <a:r>
              <a:rPr lang="en-US" sz="3600" b="1" dirty="0" err="1" smtClean="0">
                <a:latin typeface="Monaco"/>
                <a:cs typeface="Monaco"/>
              </a:rPr>
              <a:t>uris.txt</a:t>
            </a:r>
            <a:r>
              <a:rPr lang="en-US" sz="3600" b="1" dirty="0" smtClean="0">
                <a:latin typeface="Monaco"/>
                <a:cs typeface="Monaco"/>
              </a:rPr>
              <a:t> | </a:t>
            </a:r>
          </a:p>
          <a:p>
            <a:r>
              <a:rPr lang="en-US" sz="3600" b="1" dirty="0">
                <a:latin typeface="Monaco"/>
                <a:cs typeface="Monaco"/>
              </a:rPr>
              <a:t> 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xargs</a:t>
            </a:r>
            <a:r>
              <a:rPr lang="en-US" sz="3600" b="1" dirty="0" smtClean="0">
                <a:latin typeface="Monaco"/>
                <a:cs typeface="Monaco"/>
              </a:rPr>
              <a:t> -P5  -</a:t>
            </a:r>
            <a:r>
              <a:rPr lang="en-US" sz="3600" b="1" dirty="0" err="1" smtClean="0">
                <a:latin typeface="Monaco"/>
                <a:cs typeface="Monaco"/>
              </a:rPr>
              <a:t>Iuri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wget</a:t>
            </a:r>
            <a:r>
              <a:rPr lang="en-US" sz="3600" b="1" dirty="0" smtClean="0">
                <a:latin typeface="Monaco"/>
                <a:cs typeface="Monaco"/>
              </a:rPr>
              <a:t> </a:t>
            </a:r>
            <a:r>
              <a:rPr lang="en-US" sz="3600" b="1" dirty="0" err="1" smtClean="0">
                <a:latin typeface="Monaco"/>
                <a:cs typeface="Monaco"/>
              </a:rPr>
              <a:t>uri</a:t>
            </a:r>
            <a:endParaRPr lang="en-US" sz="3600" b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2594811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7063</TotalTime>
  <Words>4886</Words>
  <Application>Microsoft Macintosh PowerPoint</Application>
  <PresentationFormat>On-screen Show (4:3)</PresentationFormat>
  <Paragraphs>608</Paragraphs>
  <Slides>75</Slides>
  <Notes>71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Exploring football data using Clojure and friends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Clojure, Football Rankings </dc:title>
  <dc:creator>Mark Needham</dc:creator>
  <cp:lastModifiedBy>Mark Needham</cp:lastModifiedBy>
  <cp:revision>920</cp:revision>
  <dcterms:created xsi:type="dcterms:W3CDTF">2013-09-12T18:53:10Z</dcterms:created>
  <dcterms:modified xsi:type="dcterms:W3CDTF">2013-09-17T16:36:58Z</dcterms:modified>
</cp:coreProperties>
</file>